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2" r:id="rId3"/>
  </p:sldMasterIdLst>
  <p:notesMasterIdLst>
    <p:notesMasterId r:id="rId27"/>
  </p:notesMasterIdLst>
  <p:sldIdLst>
    <p:sldId id="256" r:id="rId4"/>
    <p:sldId id="257" r:id="rId5"/>
    <p:sldId id="258" r:id="rId6"/>
    <p:sldId id="259" r:id="rId7"/>
    <p:sldId id="260" r:id="rId8"/>
    <p:sldId id="261" r:id="rId9"/>
    <p:sldId id="278" r:id="rId10"/>
    <p:sldId id="262" r:id="rId11"/>
    <p:sldId id="263" r:id="rId12"/>
    <p:sldId id="264" r:id="rId13"/>
    <p:sldId id="265" r:id="rId14"/>
    <p:sldId id="266" r:id="rId15"/>
    <p:sldId id="267" r:id="rId16"/>
    <p:sldId id="268" r:id="rId17"/>
    <p:sldId id="269" r:id="rId18"/>
    <p:sldId id="270" r:id="rId19"/>
    <p:sldId id="271" r:id="rId20"/>
    <p:sldId id="279" r:id="rId21"/>
    <p:sldId id="273" r:id="rId22"/>
    <p:sldId id="274" r:id="rId23"/>
    <p:sldId id="276" r:id="rId24"/>
    <p:sldId id="277" r:id="rId25"/>
    <p:sldId id="275" r:id="rId26"/>
  </p:sldIdLst>
  <p:sldSz cx="12192000" cy="6858000"/>
  <p:notesSz cx="6858000" cy="9144000"/>
  <p:embeddedFontLst>
    <p:embeddedFont>
      <p:font typeface="Comfortaa" panose="020B0604020202020204" charset="0"/>
      <p:regular r:id="rId28"/>
      <p:bold r:id="rId29"/>
    </p:embeddedFont>
    <p:embeddedFont>
      <p:font typeface="Warnes"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gfcw0eaxWKIjwYvhXOw/emY8I0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57" autoAdjust="0"/>
    <p:restoredTop sz="94660"/>
  </p:normalViewPr>
  <p:slideViewPr>
    <p:cSldViewPr snapToGrid="0">
      <p:cViewPr>
        <p:scale>
          <a:sx n="58" d="100"/>
          <a:sy n="58" d="100"/>
        </p:scale>
        <p:origin x="1088" y="8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10" Type="http://schemas.openxmlformats.org/officeDocument/2006/relationships/slide" Target="slides/slide7.xml"/><Relationship Id="rId19" Type="http://schemas.openxmlformats.org/officeDocument/2006/relationships/slide" Target="slides/slide16.xml"/><Relationship Id="rId31"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16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5088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3757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6883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6"/>
          <p:cNvSpPr txBox="1">
            <a:spLocks noGrp="1"/>
          </p:cNvSpPr>
          <p:nvPr>
            <p:ph type="title"/>
          </p:nvPr>
        </p:nvSpPr>
        <p:spPr>
          <a:xfrm rot="5400000">
            <a:off x="4000500" y="-3268662"/>
            <a:ext cx="1143000" cy="8229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37"/>
          <p:cNvSpPr txBox="1">
            <a:spLocks noGrp="1"/>
          </p:cNvSpPr>
          <p:nvPr>
            <p:ph type="ctr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7"/>
          <p:cNvSpPr txBox="1">
            <a:spLocks noGrp="1"/>
          </p:cNvSpPr>
          <p:nvPr>
            <p:ph type="subTitle"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93" name="Google Shape;93;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omfortaa"/>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05" name="Google Shape;105;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1" name="Google Shape;111;p40"/>
          <p:cNvSpPr txBox="1">
            <a:spLocks noGrp="1"/>
          </p:cNvSpPr>
          <p:nvPr>
            <p:ph type="body" idx="2"/>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2" name="Google Shape;112;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8" name="Google Shape;118;p41"/>
          <p:cNvSpPr txBox="1">
            <a:spLocks noGrp="1"/>
          </p:cNvSpPr>
          <p:nvPr>
            <p:ph type="body" idx="2"/>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9" name="Google Shape;119;p41"/>
          <p:cNvSpPr txBox="1">
            <a:spLocks noGrp="1"/>
          </p:cNvSpPr>
          <p:nvPr>
            <p:ph type="body" idx="3"/>
          </p:nvPr>
        </p:nvSpPr>
        <p:spPr>
          <a:xfrm>
            <a:off x="457200" y="1600200"/>
            <a:ext cx="8229600" cy="4525963"/>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0" name="Google Shape;120;p41"/>
          <p:cNvSpPr txBox="1">
            <a:spLocks noGrp="1"/>
          </p:cNvSpPr>
          <p:nvPr>
            <p:ph type="body" idx="4"/>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1" name="Google Shape;121;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omfortaa"/>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2" name="Google Shape;132;p43"/>
          <p:cNvSpPr txBox="1">
            <a:spLocks noGrp="1"/>
          </p:cNvSpPr>
          <p:nvPr>
            <p:ph type="body" idx="2"/>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33" name="Google Shape;133;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omfortaa"/>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44"/>
          <p:cNvSpPr>
            <a:spLocks noGrp="1"/>
          </p:cNvSpPr>
          <p:nvPr>
            <p:ph type="pic" idx="2"/>
          </p:nvPr>
        </p:nvSpPr>
        <p:spPr>
          <a:xfrm>
            <a:off x="457200" y="1600200"/>
            <a:ext cx="8229600" cy="4525963"/>
          </a:xfrm>
          <a:prstGeom prst="rect">
            <a:avLst/>
          </a:prstGeom>
          <a:noFill/>
          <a:ln>
            <a:noFill/>
          </a:ln>
        </p:spPr>
      </p:sp>
      <p:sp>
        <p:nvSpPr>
          <p:cNvPr id="139" name="Google Shape;139;p4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0" name="Google Shape;140;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6" name="Google Shape;146;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46"/>
          <p:cNvSpPr txBox="1">
            <a:spLocks noGrp="1"/>
          </p:cNvSpPr>
          <p:nvPr>
            <p:ph type="title"/>
          </p:nvPr>
        </p:nvSpPr>
        <p:spPr>
          <a:xfrm rot="5400000">
            <a:off x="4000500" y="-3268662"/>
            <a:ext cx="1143000" cy="8229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4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2" name="Google Shape;152;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
        <p:nvSpPr>
          <p:cNvPr id="162" name="Google Shape;16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1"/>
        <p:cNvGrpSpPr/>
        <p:nvPr/>
      </p:nvGrpSpPr>
      <p:grpSpPr>
        <a:xfrm>
          <a:off x="0" y="0"/>
          <a:ext cx="0" cy="0"/>
          <a:chOff x="0" y="0"/>
          <a:chExt cx="0" cy="0"/>
        </a:xfrm>
      </p:grpSpPr>
      <p:sp>
        <p:nvSpPr>
          <p:cNvPr id="172" name="Google Shape;172;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4" name="Google Shape;174;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7"/>
        <p:cNvGrpSpPr/>
        <p:nvPr/>
      </p:nvGrpSpPr>
      <p:grpSpPr>
        <a:xfrm>
          <a:off x="0" y="0"/>
          <a:ext cx="0" cy="0"/>
          <a:chOff x="0" y="0"/>
          <a:chExt cx="0" cy="0"/>
        </a:xfrm>
      </p:grpSpPr>
      <p:sp>
        <p:nvSpPr>
          <p:cNvPr id="178" name="Google Shape;178;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omfortaa"/>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4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80" name="Google Shape;180;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3"/>
        <p:cNvGrpSpPr/>
        <p:nvPr/>
      </p:nvGrpSpPr>
      <p:grpSpPr>
        <a:xfrm>
          <a:off x="0" y="0"/>
          <a:ext cx="0" cy="0"/>
          <a:chOff x="0" y="0"/>
          <a:chExt cx="0" cy="0"/>
        </a:xfrm>
      </p:grpSpPr>
      <p:sp>
        <p:nvSpPr>
          <p:cNvPr id="184" name="Google Shape;184;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5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6" name="Google Shape;186;p50"/>
          <p:cNvSpPr txBox="1">
            <a:spLocks noGrp="1"/>
          </p:cNvSpPr>
          <p:nvPr>
            <p:ph type="body" idx="2"/>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7" name="Google Shape;187;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0"/>
        <p:cNvGrpSpPr/>
        <p:nvPr/>
      </p:nvGrpSpPr>
      <p:grpSpPr>
        <a:xfrm>
          <a:off x="0" y="0"/>
          <a:ext cx="0" cy="0"/>
          <a:chOff x="0" y="0"/>
          <a:chExt cx="0" cy="0"/>
        </a:xfrm>
      </p:grpSpPr>
      <p:sp>
        <p:nvSpPr>
          <p:cNvPr id="191" name="Google Shape;191;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5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93" name="Google Shape;193;p51"/>
          <p:cNvSpPr txBox="1">
            <a:spLocks noGrp="1"/>
          </p:cNvSpPr>
          <p:nvPr>
            <p:ph type="body" idx="2"/>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94" name="Google Shape;194;p51"/>
          <p:cNvSpPr txBox="1">
            <a:spLocks noGrp="1"/>
          </p:cNvSpPr>
          <p:nvPr>
            <p:ph type="body" idx="3"/>
          </p:nvPr>
        </p:nvSpPr>
        <p:spPr>
          <a:xfrm>
            <a:off x="457200" y="1600200"/>
            <a:ext cx="8229600" cy="4525963"/>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95" name="Google Shape;195;p51"/>
          <p:cNvSpPr txBox="1">
            <a:spLocks noGrp="1"/>
          </p:cNvSpPr>
          <p:nvPr>
            <p:ph type="body" idx="4"/>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96" name="Google Shape;196;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9"/>
        <p:cNvGrpSpPr/>
        <p:nvPr/>
      </p:nvGrpSpPr>
      <p:grpSpPr>
        <a:xfrm>
          <a:off x="0" y="0"/>
          <a:ext cx="0" cy="0"/>
          <a:chOff x="0" y="0"/>
          <a:chExt cx="0" cy="0"/>
        </a:xfrm>
      </p:grpSpPr>
      <p:sp>
        <p:nvSpPr>
          <p:cNvPr id="200" name="Google Shape;200;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4"/>
        <p:cNvGrpSpPr/>
        <p:nvPr/>
      </p:nvGrpSpPr>
      <p:grpSpPr>
        <a:xfrm>
          <a:off x="0" y="0"/>
          <a:ext cx="0" cy="0"/>
          <a:chOff x="0" y="0"/>
          <a:chExt cx="0" cy="0"/>
        </a:xfrm>
      </p:grpSpPr>
      <p:sp>
        <p:nvSpPr>
          <p:cNvPr id="205" name="Google Shape;205;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omfortaa"/>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5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07" name="Google Shape;207;p53"/>
          <p:cNvSpPr txBox="1">
            <a:spLocks noGrp="1"/>
          </p:cNvSpPr>
          <p:nvPr>
            <p:ph type="body" idx="2"/>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08" name="Google Shape;208;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1"/>
        <p:cNvGrpSpPr/>
        <p:nvPr/>
      </p:nvGrpSpPr>
      <p:grpSpPr>
        <a:xfrm>
          <a:off x="0" y="0"/>
          <a:ext cx="0" cy="0"/>
          <a:chOff x="0" y="0"/>
          <a:chExt cx="0" cy="0"/>
        </a:xfrm>
      </p:grpSpPr>
      <p:sp>
        <p:nvSpPr>
          <p:cNvPr id="212" name="Google Shape;212;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omfortaa"/>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54"/>
          <p:cNvSpPr>
            <a:spLocks noGrp="1"/>
          </p:cNvSpPr>
          <p:nvPr>
            <p:ph type="pic" idx="2"/>
          </p:nvPr>
        </p:nvSpPr>
        <p:spPr>
          <a:xfrm>
            <a:off x="457200" y="1600200"/>
            <a:ext cx="8229600" cy="4525963"/>
          </a:xfrm>
          <a:prstGeom prst="rect">
            <a:avLst/>
          </a:prstGeom>
          <a:noFill/>
          <a:ln>
            <a:noFill/>
          </a:ln>
        </p:spPr>
      </p:sp>
      <p:sp>
        <p:nvSpPr>
          <p:cNvPr id="214" name="Google Shape;214;p5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15" name="Google Shape;215;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5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1" name="Google Shape;221;p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56"/>
          <p:cNvSpPr txBox="1">
            <a:spLocks noGrp="1"/>
          </p:cNvSpPr>
          <p:nvPr>
            <p:ph type="title"/>
          </p:nvPr>
        </p:nvSpPr>
        <p:spPr>
          <a:xfrm rot="5400000">
            <a:off x="4000500" y="-3268662"/>
            <a:ext cx="1143000" cy="8229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5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7" name="Google Shape;227;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omfortaa"/>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0"/>
          <p:cNvSpPr txBox="1">
            <a:spLocks noGrp="1"/>
          </p:cNvSpPr>
          <p:nvPr>
            <p:ph type="body" idx="2"/>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1"/>
          <p:cNvSpPr txBox="1">
            <a:spLocks noGrp="1"/>
          </p:cNvSpPr>
          <p:nvPr>
            <p:ph type="body" idx="3"/>
          </p:nvPr>
        </p:nvSpPr>
        <p:spPr>
          <a:xfrm>
            <a:off x="457200" y="1600200"/>
            <a:ext cx="8229600" cy="4525963"/>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omfortaa"/>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3"/>
          <p:cNvSpPr txBox="1">
            <a:spLocks noGrp="1"/>
          </p:cNvSpPr>
          <p:nvPr>
            <p:ph type="body" idx="2"/>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omfortaa"/>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4"/>
          <p:cNvSpPr>
            <a:spLocks noGrp="1"/>
          </p:cNvSpPr>
          <p:nvPr>
            <p:ph type="pic" idx="2"/>
          </p:nvPr>
        </p:nvSpPr>
        <p:spPr>
          <a:xfrm>
            <a:off x="457200" y="1600200"/>
            <a:ext cx="8229600" cy="4525963"/>
          </a:xfrm>
          <a:prstGeom prst="rect">
            <a:avLst/>
          </a:prstGeom>
          <a:noFill/>
          <a:ln>
            <a:noFill/>
          </a:ln>
        </p:spPr>
      </p:sp>
      <p:sp>
        <p:nvSpPr>
          <p:cNvPr id="64" name="Google Shape;64;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omfortaa"/>
              <a:buNone/>
              <a:defRPr sz="4400" b="0" i="0" u="none" strike="noStrike" cap="none">
                <a:solidFill>
                  <a:schemeClr val="dk1"/>
                </a:solidFill>
                <a:latin typeface="Comfortaa"/>
                <a:ea typeface="Comfortaa"/>
                <a:cs typeface="Comfortaa"/>
                <a:sym typeface="Comforta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omfortaa"/>
                <a:ea typeface="Comfortaa"/>
                <a:cs typeface="Comfortaa"/>
                <a:sym typeface="Comforta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omfortaa"/>
                <a:ea typeface="Comfortaa"/>
                <a:cs typeface="Comfortaa"/>
                <a:sym typeface="Comforta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omfortaa"/>
                <a:ea typeface="Comfortaa"/>
                <a:cs typeface="Comfortaa"/>
                <a:sym typeface="Comforta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9pPr>
          </a:lstStyle>
          <a:p>
            <a:endParaRPr/>
          </a:p>
        </p:txBody>
      </p:sp>
      <p:sp>
        <p:nvSpPr>
          <p:cNvPr id="8" name="Google Shape;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omfortaa"/>
                <a:ea typeface="Comfortaa"/>
                <a:cs typeface="Comfortaa"/>
                <a:sym typeface="Comfortaa"/>
              </a:defRPr>
            </a:lvl1pPr>
            <a:lvl2pPr marR="0" lvl="1"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2pPr>
            <a:lvl3pPr marR="0" lvl="2"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3pPr>
            <a:lvl4pPr marR="0" lvl="3"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4pPr>
            <a:lvl5pPr marR="0" lvl="4"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5pPr>
            <a:lvl6pPr marR="0" lvl="5"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6pPr>
            <a:lvl7pPr marR="0" lvl="6"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7pPr>
            <a:lvl8pPr marR="0" lvl="7"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8pPr>
            <a:lvl9pPr marR="0" lvl="8"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9pPr>
          </a:lstStyle>
          <a:p>
            <a:endParaRPr/>
          </a:p>
        </p:txBody>
      </p:sp>
      <p:sp>
        <p:nvSpPr>
          <p:cNvPr id="9" name="Google Shape;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omfortaa"/>
                <a:ea typeface="Comfortaa"/>
                <a:cs typeface="Comfortaa"/>
                <a:sym typeface="Comfortaa"/>
              </a:defRPr>
            </a:lvl1pPr>
            <a:lvl2pPr marR="0" lvl="1"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2pPr>
            <a:lvl3pPr marR="0" lvl="2"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3pPr>
            <a:lvl4pPr marR="0" lvl="3"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4pPr>
            <a:lvl5pPr marR="0" lvl="4"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5pPr>
            <a:lvl6pPr marR="0" lvl="5"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6pPr>
            <a:lvl7pPr marR="0" lvl="6"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7pPr>
            <a:lvl8pPr marR="0" lvl="7"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8pPr>
            <a:lvl9pPr marR="0" lvl="8"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9pPr>
          </a:lstStyle>
          <a:p>
            <a:endParaRPr/>
          </a:p>
        </p:txBody>
      </p:sp>
      <p:sp>
        <p:nvSpPr>
          <p:cNvPr id="10" name="Google Shape;1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omfortaa"/>
                <a:ea typeface="Comfortaa"/>
                <a:cs typeface="Comfortaa"/>
                <a:sym typeface="Comfortaa"/>
              </a:defRPr>
            </a:lvl1pPr>
            <a:lvl2pPr marL="0" marR="0" lvl="1" indent="0" algn="r" rtl="0">
              <a:spcBef>
                <a:spcPts val="0"/>
              </a:spcBef>
              <a:buNone/>
              <a:defRPr sz="1200" b="0" i="0" u="none" strike="noStrike" cap="none">
                <a:solidFill>
                  <a:srgbClr val="888888"/>
                </a:solidFill>
                <a:latin typeface="Comfortaa"/>
                <a:ea typeface="Comfortaa"/>
                <a:cs typeface="Comfortaa"/>
                <a:sym typeface="Comfortaa"/>
              </a:defRPr>
            </a:lvl2pPr>
            <a:lvl3pPr marL="0" marR="0" lvl="2" indent="0" algn="r" rtl="0">
              <a:spcBef>
                <a:spcPts val="0"/>
              </a:spcBef>
              <a:buNone/>
              <a:defRPr sz="1200" b="0" i="0" u="none" strike="noStrike" cap="none">
                <a:solidFill>
                  <a:srgbClr val="888888"/>
                </a:solidFill>
                <a:latin typeface="Comfortaa"/>
                <a:ea typeface="Comfortaa"/>
                <a:cs typeface="Comfortaa"/>
                <a:sym typeface="Comfortaa"/>
              </a:defRPr>
            </a:lvl3pPr>
            <a:lvl4pPr marL="0" marR="0" lvl="3" indent="0" algn="r" rtl="0">
              <a:spcBef>
                <a:spcPts val="0"/>
              </a:spcBef>
              <a:buNone/>
              <a:defRPr sz="1200" b="0" i="0" u="none" strike="noStrike" cap="none">
                <a:solidFill>
                  <a:srgbClr val="888888"/>
                </a:solidFill>
                <a:latin typeface="Comfortaa"/>
                <a:ea typeface="Comfortaa"/>
                <a:cs typeface="Comfortaa"/>
                <a:sym typeface="Comfortaa"/>
              </a:defRPr>
            </a:lvl4pPr>
            <a:lvl5pPr marL="0" marR="0" lvl="4" indent="0" algn="r" rtl="0">
              <a:spcBef>
                <a:spcPts val="0"/>
              </a:spcBef>
              <a:buNone/>
              <a:defRPr sz="1200" b="0" i="0" u="none" strike="noStrike" cap="none">
                <a:solidFill>
                  <a:srgbClr val="888888"/>
                </a:solidFill>
                <a:latin typeface="Comfortaa"/>
                <a:ea typeface="Comfortaa"/>
                <a:cs typeface="Comfortaa"/>
                <a:sym typeface="Comfortaa"/>
              </a:defRPr>
            </a:lvl5pPr>
            <a:lvl6pPr marL="0" marR="0" lvl="5" indent="0" algn="r" rtl="0">
              <a:spcBef>
                <a:spcPts val="0"/>
              </a:spcBef>
              <a:buNone/>
              <a:defRPr sz="1200" b="0" i="0" u="none" strike="noStrike" cap="none">
                <a:solidFill>
                  <a:srgbClr val="888888"/>
                </a:solidFill>
                <a:latin typeface="Comfortaa"/>
                <a:ea typeface="Comfortaa"/>
                <a:cs typeface="Comfortaa"/>
                <a:sym typeface="Comfortaa"/>
              </a:defRPr>
            </a:lvl6pPr>
            <a:lvl7pPr marL="0" marR="0" lvl="6" indent="0" algn="r" rtl="0">
              <a:spcBef>
                <a:spcPts val="0"/>
              </a:spcBef>
              <a:buNone/>
              <a:defRPr sz="1200" b="0" i="0" u="none" strike="noStrike" cap="none">
                <a:solidFill>
                  <a:srgbClr val="888888"/>
                </a:solidFill>
                <a:latin typeface="Comfortaa"/>
                <a:ea typeface="Comfortaa"/>
                <a:cs typeface="Comfortaa"/>
                <a:sym typeface="Comfortaa"/>
              </a:defRPr>
            </a:lvl7pPr>
            <a:lvl8pPr marL="0" marR="0" lvl="7" indent="0" algn="r" rtl="0">
              <a:spcBef>
                <a:spcPts val="0"/>
              </a:spcBef>
              <a:buNone/>
              <a:defRPr sz="1200" b="0" i="0" u="none" strike="noStrike" cap="none">
                <a:solidFill>
                  <a:srgbClr val="888888"/>
                </a:solidFill>
                <a:latin typeface="Comfortaa"/>
                <a:ea typeface="Comfortaa"/>
                <a:cs typeface="Comfortaa"/>
                <a:sym typeface="Comfortaa"/>
              </a:defRPr>
            </a:lvl8pPr>
            <a:lvl9pPr marL="0" marR="0" lvl="8" indent="0" algn="r" rtl="0">
              <a:spcBef>
                <a:spcPts val="0"/>
              </a:spcBef>
              <a:buNone/>
              <a:defRPr sz="1200" b="0" i="0" u="none" strike="noStrike" cap="none">
                <a:solidFill>
                  <a:srgbClr val="888888"/>
                </a:solidFill>
                <a:latin typeface="Comfortaa"/>
                <a:ea typeface="Comfortaa"/>
                <a:cs typeface="Comfortaa"/>
                <a:sym typeface="Comforta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omfortaa"/>
              <a:buNone/>
              <a:defRPr sz="4400" b="0" i="0" u="none" strike="noStrike" cap="none">
                <a:solidFill>
                  <a:schemeClr val="dk1"/>
                </a:solidFill>
                <a:latin typeface="Comfortaa"/>
                <a:ea typeface="Comfortaa"/>
                <a:cs typeface="Comfortaa"/>
                <a:sym typeface="Comforta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omfortaa"/>
                <a:ea typeface="Comfortaa"/>
                <a:cs typeface="Comfortaa"/>
                <a:sym typeface="Comforta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omfortaa"/>
                <a:ea typeface="Comfortaa"/>
                <a:cs typeface="Comfortaa"/>
                <a:sym typeface="Comforta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omfortaa"/>
                <a:ea typeface="Comfortaa"/>
                <a:cs typeface="Comfortaa"/>
                <a:sym typeface="Comforta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9pPr>
          </a:lstStyle>
          <a:p>
            <a:endParaRPr/>
          </a:p>
        </p:txBody>
      </p:sp>
      <p:sp>
        <p:nvSpPr>
          <p:cNvPr id="83" name="Google Shape;83;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omfortaa"/>
                <a:ea typeface="Comfortaa"/>
                <a:cs typeface="Comfortaa"/>
                <a:sym typeface="Comfortaa"/>
              </a:defRPr>
            </a:lvl1pPr>
            <a:lvl2pPr marR="0" lvl="1"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2pPr>
            <a:lvl3pPr marR="0" lvl="2"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3pPr>
            <a:lvl4pPr marR="0" lvl="3"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4pPr>
            <a:lvl5pPr marR="0" lvl="4"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5pPr>
            <a:lvl6pPr marR="0" lvl="5"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6pPr>
            <a:lvl7pPr marR="0" lvl="6"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7pPr>
            <a:lvl8pPr marR="0" lvl="7"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8pPr>
            <a:lvl9pPr marR="0" lvl="8"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9pPr>
          </a:lstStyle>
          <a:p>
            <a:endParaRPr/>
          </a:p>
        </p:txBody>
      </p:sp>
      <p:sp>
        <p:nvSpPr>
          <p:cNvPr id="84" name="Google Shape;84;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omfortaa"/>
                <a:ea typeface="Comfortaa"/>
                <a:cs typeface="Comfortaa"/>
                <a:sym typeface="Comfortaa"/>
              </a:defRPr>
            </a:lvl1pPr>
            <a:lvl2pPr marR="0" lvl="1"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2pPr>
            <a:lvl3pPr marR="0" lvl="2"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3pPr>
            <a:lvl4pPr marR="0" lvl="3"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4pPr>
            <a:lvl5pPr marR="0" lvl="4"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5pPr>
            <a:lvl6pPr marR="0" lvl="5"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6pPr>
            <a:lvl7pPr marR="0" lvl="6"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7pPr>
            <a:lvl8pPr marR="0" lvl="7"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8pPr>
            <a:lvl9pPr marR="0" lvl="8"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9pPr>
          </a:lstStyle>
          <a:p>
            <a:endParaRPr/>
          </a:p>
        </p:txBody>
      </p:sp>
      <p:sp>
        <p:nvSpPr>
          <p:cNvPr id="85" name="Google Shape;85;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omfortaa"/>
                <a:ea typeface="Comfortaa"/>
                <a:cs typeface="Comfortaa"/>
                <a:sym typeface="Comfortaa"/>
              </a:defRPr>
            </a:lvl1pPr>
            <a:lvl2pPr marL="0" marR="0" lvl="1" indent="0" algn="r" rtl="0">
              <a:spcBef>
                <a:spcPts val="0"/>
              </a:spcBef>
              <a:buNone/>
              <a:defRPr sz="1200">
                <a:solidFill>
                  <a:srgbClr val="888888"/>
                </a:solidFill>
                <a:latin typeface="Comfortaa"/>
                <a:ea typeface="Comfortaa"/>
                <a:cs typeface="Comfortaa"/>
                <a:sym typeface="Comfortaa"/>
              </a:defRPr>
            </a:lvl2pPr>
            <a:lvl3pPr marL="0" marR="0" lvl="2" indent="0" algn="r" rtl="0">
              <a:spcBef>
                <a:spcPts val="0"/>
              </a:spcBef>
              <a:buNone/>
              <a:defRPr sz="1200">
                <a:solidFill>
                  <a:srgbClr val="888888"/>
                </a:solidFill>
                <a:latin typeface="Comfortaa"/>
                <a:ea typeface="Comfortaa"/>
                <a:cs typeface="Comfortaa"/>
                <a:sym typeface="Comfortaa"/>
              </a:defRPr>
            </a:lvl3pPr>
            <a:lvl4pPr marL="0" marR="0" lvl="3" indent="0" algn="r" rtl="0">
              <a:spcBef>
                <a:spcPts val="0"/>
              </a:spcBef>
              <a:buNone/>
              <a:defRPr sz="1200">
                <a:solidFill>
                  <a:srgbClr val="888888"/>
                </a:solidFill>
                <a:latin typeface="Comfortaa"/>
                <a:ea typeface="Comfortaa"/>
                <a:cs typeface="Comfortaa"/>
                <a:sym typeface="Comfortaa"/>
              </a:defRPr>
            </a:lvl4pPr>
            <a:lvl5pPr marL="0" marR="0" lvl="4" indent="0" algn="r" rtl="0">
              <a:spcBef>
                <a:spcPts val="0"/>
              </a:spcBef>
              <a:buNone/>
              <a:defRPr sz="1200">
                <a:solidFill>
                  <a:srgbClr val="888888"/>
                </a:solidFill>
                <a:latin typeface="Comfortaa"/>
                <a:ea typeface="Comfortaa"/>
                <a:cs typeface="Comfortaa"/>
                <a:sym typeface="Comfortaa"/>
              </a:defRPr>
            </a:lvl5pPr>
            <a:lvl6pPr marL="0" marR="0" lvl="5" indent="0" algn="r" rtl="0">
              <a:spcBef>
                <a:spcPts val="0"/>
              </a:spcBef>
              <a:buNone/>
              <a:defRPr sz="1200">
                <a:solidFill>
                  <a:srgbClr val="888888"/>
                </a:solidFill>
                <a:latin typeface="Comfortaa"/>
                <a:ea typeface="Comfortaa"/>
                <a:cs typeface="Comfortaa"/>
                <a:sym typeface="Comfortaa"/>
              </a:defRPr>
            </a:lvl6pPr>
            <a:lvl7pPr marL="0" marR="0" lvl="6" indent="0" algn="r" rtl="0">
              <a:spcBef>
                <a:spcPts val="0"/>
              </a:spcBef>
              <a:buNone/>
              <a:defRPr sz="1200">
                <a:solidFill>
                  <a:srgbClr val="888888"/>
                </a:solidFill>
                <a:latin typeface="Comfortaa"/>
                <a:ea typeface="Comfortaa"/>
                <a:cs typeface="Comfortaa"/>
                <a:sym typeface="Comfortaa"/>
              </a:defRPr>
            </a:lvl7pPr>
            <a:lvl8pPr marL="0" marR="0" lvl="7" indent="0" algn="r" rtl="0">
              <a:spcBef>
                <a:spcPts val="0"/>
              </a:spcBef>
              <a:buNone/>
              <a:defRPr sz="1200">
                <a:solidFill>
                  <a:srgbClr val="888888"/>
                </a:solidFill>
                <a:latin typeface="Comfortaa"/>
                <a:ea typeface="Comfortaa"/>
                <a:cs typeface="Comfortaa"/>
                <a:sym typeface="Comfortaa"/>
              </a:defRPr>
            </a:lvl8pPr>
            <a:lvl9pPr marL="0" marR="0" lvl="8" indent="0" algn="r" rtl="0">
              <a:spcBef>
                <a:spcPts val="0"/>
              </a:spcBef>
              <a:buNone/>
              <a:defRPr sz="1200">
                <a:solidFill>
                  <a:srgbClr val="888888"/>
                </a:solidFill>
                <a:latin typeface="Comfortaa"/>
                <a:ea typeface="Comfortaa"/>
                <a:cs typeface="Comfortaa"/>
                <a:sym typeface="Comforta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omfortaa"/>
              <a:buNone/>
              <a:defRPr sz="4400" b="0" i="0" u="none" strike="noStrike" cap="none">
                <a:solidFill>
                  <a:schemeClr val="dk1"/>
                </a:solidFill>
                <a:latin typeface="Comfortaa"/>
                <a:ea typeface="Comfortaa"/>
                <a:cs typeface="Comfortaa"/>
                <a:sym typeface="Comforta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7" name="Google Shape;157;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omfortaa"/>
                <a:ea typeface="Comfortaa"/>
                <a:cs typeface="Comfortaa"/>
                <a:sym typeface="Comforta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omfortaa"/>
                <a:ea typeface="Comfortaa"/>
                <a:cs typeface="Comfortaa"/>
                <a:sym typeface="Comforta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omfortaa"/>
                <a:ea typeface="Comfortaa"/>
                <a:cs typeface="Comfortaa"/>
                <a:sym typeface="Comforta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omfortaa"/>
                <a:ea typeface="Comfortaa"/>
                <a:cs typeface="Comfortaa"/>
                <a:sym typeface="Comfortaa"/>
              </a:defRPr>
            </a:lvl9pPr>
          </a:lstStyle>
          <a:p>
            <a:endParaRPr/>
          </a:p>
        </p:txBody>
      </p:sp>
      <p:sp>
        <p:nvSpPr>
          <p:cNvPr id="158" name="Google Shape;15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omfortaa"/>
                <a:ea typeface="Comfortaa"/>
                <a:cs typeface="Comfortaa"/>
                <a:sym typeface="Comfortaa"/>
              </a:defRPr>
            </a:lvl1pPr>
            <a:lvl2pPr marR="0" lvl="1"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2pPr>
            <a:lvl3pPr marR="0" lvl="2"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3pPr>
            <a:lvl4pPr marR="0" lvl="3"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4pPr>
            <a:lvl5pPr marR="0" lvl="4"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5pPr>
            <a:lvl6pPr marR="0" lvl="5"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6pPr>
            <a:lvl7pPr marR="0" lvl="6"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7pPr>
            <a:lvl8pPr marR="0" lvl="7"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8pPr>
            <a:lvl9pPr marR="0" lvl="8"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9pPr>
          </a:lstStyle>
          <a:p>
            <a:endParaRPr/>
          </a:p>
        </p:txBody>
      </p:sp>
      <p:sp>
        <p:nvSpPr>
          <p:cNvPr id="159" name="Google Shape;15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omfortaa"/>
                <a:ea typeface="Comfortaa"/>
                <a:cs typeface="Comfortaa"/>
                <a:sym typeface="Comfortaa"/>
              </a:defRPr>
            </a:lvl1pPr>
            <a:lvl2pPr marR="0" lvl="1"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2pPr>
            <a:lvl3pPr marR="0" lvl="2"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3pPr>
            <a:lvl4pPr marR="0" lvl="3"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4pPr>
            <a:lvl5pPr marR="0" lvl="4"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5pPr>
            <a:lvl6pPr marR="0" lvl="5"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6pPr>
            <a:lvl7pPr marR="0" lvl="6"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7pPr>
            <a:lvl8pPr marR="0" lvl="7"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8pPr>
            <a:lvl9pPr marR="0" lvl="8" algn="l" rtl="0">
              <a:spcBef>
                <a:spcPts val="0"/>
              </a:spcBef>
              <a:spcAft>
                <a:spcPts val="0"/>
              </a:spcAft>
              <a:buSzPts val="1400"/>
              <a:buNone/>
              <a:defRPr sz="1800" b="0" i="0" u="none" strike="noStrike" cap="none">
                <a:solidFill>
                  <a:schemeClr val="dk1"/>
                </a:solidFill>
                <a:latin typeface="Comfortaa"/>
                <a:ea typeface="Comfortaa"/>
                <a:cs typeface="Comfortaa"/>
                <a:sym typeface="Comfortaa"/>
              </a:defRPr>
            </a:lvl9pPr>
          </a:lstStyle>
          <a:p>
            <a:endParaRPr/>
          </a:p>
        </p:txBody>
      </p:sp>
      <p:sp>
        <p:nvSpPr>
          <p:cNvPr id="160" name="Google Shape;16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omfortaa"/>
                <a:ea typeface="Comfortaa"/>
                <a:cs typeface="Comfortaa"/>
                <a:sym typeface="Comfortaa"/>
              </a:defRPr>
            </a:lvl1pPr>
            <a:lvl2pPr marL="0" marR="0" lvl="1" indent="0" algn="r" rtl="0">
              <a:spcBef>
                <a:spcPts val="0"/>
              </a:spcBef>
              <a:buNone/>
              <a:defRPr sz="1200">
                <a:solidFill>
                  <a:srgbClr val="888888"/>
                </a:solidFill>
                <a:latin typeface="Comfortaa"/>
                <a:ea typeface="Comfortaa"/>
                <a:cs typeface="Comfortaa"/>
                <a:sym typeface="Comfortaa"/>
              </a:defRPr>
            </a:lvl2pPr>
            <a:lvl3pPr marL="0" marR="0" lvl="2" indent="0" algn="r" rtl="0">
              <a:spcBef>
                <a:spcPts val="0"/>
              </a:spcBef>
              <a:buNone/>
              <a:defRPr sz="1200">
                <a:solidFill>
                  <a:srgbClr val="888888"/>
                </a:solidFill>
                <a:latin typeface="Comfortaa"/>
                <a:ea typeface="Comfortaa"/>
                <a:cs typeface="Comfortaa"/>
                <a:sym typeface="Comfortaa"/>
              </a:defRPr>
            </a:lvl3pPr>
            <a:lvl4pPr marL="0" marR="0" lvl="3" indent="0" algn="r" rtl="0">
              <a:spcBef>
                <a:spcPts val="0"/>
              </a:spcBef>
              <a:buNone/>
              <a:defRPr sz="1200">
                <a:solidFill>
                  <a:srgbClr val="888888"/>
                </a:solidFill>
                <a:latin typeface="Comfortaa"/>
                <a:ea typeface="Comfortaa"/>
                <a:cs typeface="Comfortaa"/>
                <a:sym typeface="Comfortaa"/>
              </a:defRPr>
            </a:lvl4pPr>
            <a:lvl5pPr marL="0" marR="0" lvl="4" indent="0" algn="r" rtl="0">
              <a:spcBef>
                <a:spcPts val="0"/>
              </a:spcBef>
              <a:buNone/>
              <a:defRPr sz="1200">
                <a:solidFill>
                  <a:srgbClr val="888888"/>
                </a:solidFill>
                <a:latin typeface="Comfortaa"/>
                <a:ea typeface="Comfortaa"/>
                <a:cs typeface="Comfortaa"/>
                <a:sym typeface="Comfortaa"/>
              </a:defRPr>
            </a:lvl5pPr>
            <a:lvl6pPr marL="0" marR="0" lvl="5" indent="0" algn="r" rtl="0">
              <a:spcBef>
                <a:spcPts val="0"/>
              </a:spcBef>
              <a:buNone/>
              <a:defRPr sz="1200">
                <a:solidFill>
                  <a:srgbClr val="888888"/>
                </a:solidFill>
                <a:latin typeface="Comfortaa"/>
                <a:ea typeface="Comfortaa"/>
                <a:cs typeface="Comfortaa"/>
                <a:sym typeface="Comfortaa"/>
              </a:defRPr>
            </a:lvl6pPr>
            <a:lvl7pPr marL="0" marR="0" lvl="6" indent="0" algn="r" rtl="0">
              <a:spcBef>
                <a:spcPts val="0"/>
              </a:spcBef>
              <a:buNone/>
              <a:defRPr sz="1200">
                <a:solidFill>
                  <a:srgbClr val="888888"/>
                </a:solidFill>
                <a:latin typeface="Comfortaa"/>
                <a:ea typeface="Comfortaa"/>
                <a:cs typeface="Comfortaa"/>
                <a:sym typeface="Comfortaa"/>
              </a:defRPr>
            </a:lvl7pPr>
            <a:lvl8pPr marL="0" marR="0" lvl="7" indent="0" algn="r" rtl="0">
              <a:spcBef>
                <a:spcPts val="0"/>
              </a:spcBef>
              <a:buNone/>
              <a:defRPr sz="1200">
                <a:solidFill>
                  <a:srgbClr val="888888"/>
                </a:solidFill>
                <a:latin typeface="Comfortaa"/>
                <a:ea typeface="Comfortaa"/>
                <a:cs typeface="Comfortaa"/>
                <a:sym typeface="Comfortaa"/>
              </a:defRPr>
            </a:lvl8pPr>
            <a:lvl9pPr marL="0" marR="0" lvl="8" indent="0" algn="r" rtl="0">
              <a:spcBef>
                <a:spcPts val="0"/>
              </a:spcBef>
              <a:buNone/>
              <a:defRPr sz="1200">
                <a:solidFill>
                  <a:srgbClr val="888888"/>
                </a:solidFill>
                <a:latin typeface="Comfortaa"/>
                <a:ea typeface="Comfortaa"/>
                <a:cs typeface="Comfortaa"/>
                <a:sym typeface="Comforta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grpSp>
        <p:nvGrpSpPr>
          <p:cNvPr id="234" name="Google Shape;234;p1"/>
          <p:cNvGrpSpPr/>
          <p:nvPr/>
        </p:nvGrpSpPr>
        <p:grpSpPr>
          <a:xfrm>
            <a:off x="-216427" y="-987984"/>
            <a:ext cx="12983350" cy="8373598"/>
            <a:chOff x="-851427" y="-1622984"/>
            <a:chExt cx="12983350" cy="8373598"/>
          </a:xfrm>
        </p:grpSpPr>
        <p:sp>
          <p:nvSpPr>
            <p:cNvPr id="236" name="Google Shape;236;p1"/>
            <p:cNvSpPr/>
            <p:nvPr/>
          </p:nvSpPr>
          <p:spPr>
            <a:xfrm>
              <a:off x="826612" y="-1177971"/>
              <a:ext cx="677003" cy="131454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FFFF"/>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b="0" i="0" u="none" strike="noStrike" cap="none">
                <a:solidFill>
                  <a:schemeClr val="dk1"/>
                </a:solidFill>
                <a:latin typeface="Warnes"/>
                <a:ea typeface="Warnes"/>
                <a:cs typeface="Warnes"/>
                <a:sym typeface="Warnes"/>
              </a:endParaRPr>
            </a:p>
          </p:txBody>
        </p:sp>
        <p:sp>
          <p:nvSpPr>
            <p:cNvPr id="237" name="Google Shape;237;p1"/>
            <p:cNvSpPr/>
            <p:nvPr/>
          </p:nvSpPr>
          <p:spPr>
            <a:xfrm>
              <a:off x="-851427" y="269467"/>
              <a:ext cx="505318" cy="981180"/>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b="0" i="0" u="none" strike="noStrike" cap="none">
                <a:solidFill>
                  <a:schemeClr val="dk1"/>
                </a:solidFill>
                <a:latin typeface="Warnes"/>
                <a:ea typeface="Warnes"/>
                <a:cs typeface="Warnes"/>
                <a:sym typeface="Warnes"/>
              </a:endParaRPr>
            </a:p>
          </p:txBody>
        </p:sp>
        <p:sp>
          <p:nvSpPr>
            <p:cNvPr id="238" name="Google Shape;238;p1"/>
            <p:cNvSpPr/>
            <p:nvPr/>
          </p:nvSpPr>
          <p:spPr>
            <a:xfrm>
              <a:off x="-194779" y="5253158"/>
              <a:ext cx="771206" cy="1497456"/>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FFFF"/>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b="0" i="0" u="none" strike="noStrike" cap="none">
                <a:solidFill>
                  <a:schemeClr val="dk1"/>
                </a:solidFill>
                <a:latin typeface="Warnes"/>
                <a:ea typeface="Warnes"/>
                <a:cs typeface="Warnes"/>
                <a:sym typeface="Warnes"/>
              </a:endParaRPr>
            </a:p>
          </p:txBody>
        </p:sp>
        <p:sp>
          <p:nvSpPr>
            <p:cNvPr id="239" name="Google Shape;239;p1"/>
            <p:cNvSpPr/>
            <p:nvPr/>
          </p:nvSpPr>
          <p:spPr>
            <a:xfrm>
              <a:off x="8664880" y="4121498"/>
              <a:ext cx="394866" cy="766714"/>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FFFF"/>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b="0" i="0" u="none" strike="noStrike" cap="none">
                <a:solidFill>
                  <a:schemeClr val="dk1"/>
                </a:solidFill>
                <a:latin typeface="Warnes"/>
                <a:ea typeface="Warnes"/>
                <a:cs typeface="Warnes"/>
                <a:sym typeface="Warnes"/>
              </a:endParaRPr>
            </a:p>
          </p:txBody>
        </p:sp>
        <p:sp>
          <p:nvSpPr>
            <p:cNvPr id="240" name="Google Shape;240;p1"/>
            <p:cNvSpPr/>
            <p:nvPr/>
          </p:nvSpPr>
          <p:spPr>
            <a:xfrm>
              <a:off x="9092717" y="5118988"/>
              <a:ext cx="352012" cy="683506"/>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FFFF"/>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b="0" i="0" u="none" strike="noStrike" cap="none">
                <a:solidFill>
                  <a:schemeClr val="dk1"/>
                </a:solidFill>
                <a:latin typeface="Warnes"/>
                <a:ea typeface="Warnes"/>
                <a:cs typeface="Warnes"/>
                <a:sym typeface="Warnes"/>
              </a:endParaRPr>
            </a:p>
          </p:txBody>
        </p:sp>
        <p:sp>
          <p:nvSpPr>
            <p:cNvPr id="241" name="Google Shape;241;p1"/>
            <p:cNvSpPr/>
            <p:nvPr/>
          </p:nvSpPr>
          <p:spPr>
            <a:xfrm>
              <a:off x="10404299" y="-1622984"/>
              <a:ext cx="1727624" cy="3354544"/>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6675" cap="rnd" cmpd="sng">
              <a:solidFill>
                <a:srgbClr val="FFFFFF"/>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b="0" i="0" u="none" strike="noStrike" cap="none">
                <a:solidFill>
                  <a:schemeClr val="dk1"/>
                </a:solidFill>
                <a:latin typeface="Warnes"/>
                <a:ea typeface="Warnes"/>
                <a:cs typeface="Warnes"/>
                <a:sym typeface="Warnes"/>
              </a:endParaRPr>
            </a:p>
          </p:txBody>
        </p:sp>
        <p:cxnSp>
          <p:nvCxnSpPr>
            <p:cNvPr id="242" name="Google Shape;242;p1"/>
            <p:cNvCxnSpPr/>
            <p:nvPr/>
          </p:nvCxnSpPr>
          <p:spPr>
            <a:xfrm rot="10800000" flipH="1">
              <a:off x="4372185" y="5253158"/>
              <a:ext cx="2399555" cy="1"/>
            </a:xfrm>
            <a:prstGeom prst="straightConnector1">
              <a:avLst/>
            </a:prstGeom>
            <a:noFill/>
            <a:ln w="63500" cap="flat" cmpd="sng">
              <a:solidFill>
                <a:srgbClr val="FFFFFF"/>
              </a:solidFill>
              <a:prstDash val="solid"/>
              <a:miter lim="400000"/>
              <a:headEnd type="none" w="sm" len="sm"/>
              <a:tailEnd type="none" w="sm" len="sm"/>
            </a:ln>
          </p:spPr>
        </p:cxnSp>
      </p:grpSp>
      <p:sp>
        <p:nvSpPr>
          <p:cNvPr id="243" name="Google Shape;243;p1"/>
          <p:cNvSpPr/>
          <p:nvPr/>
        </p:nvSpPr>
        <p:spPr>
          <a:xfrm>
            <a:off x="5714423" y="274885"/>
            <a:ext cx="763153" cy="148182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b="0" i="0" u="none" strike="noStrike" cap="none">
              <a:solidFill>
                <a:schemeClr val="dk1"/>
              </a:solidFill>
              <a:latin typeface="Comfortaa"/>
              <a:ea typeface="Comfortaa"/>
              <a:cs typeface="Comfortaa"/>
              <a:sym typeface="Comfortaa"/>
            </a:endParaRPr>
          </a:p>
        </p:txBody>
      </p:sp>
      <p:sp>
        <p:nvSpPr>
          <p:cNvPr id="244" name="Google Shape;244;p1"/>
          <p:cNvSpPr/>
          <p:nvPr/>
        </p:nvSpPr>
        <p:spPr>
          <a:xfrm>
            <a:off x="4337508" y="3123054"/>
            <a:ext cx="3516988" cy="1052596"/>
          </a:xfrm>
          <a:prstGeom prst="rect">
            <a:avLst/>
          </a:prstGeom>
          <a:noFill/>
          <a:ln>
            <a:noFill/>
          </a:ln>
        </p:spPr>
        <p:txBody>
          <a:bodyPr spcFirstLastPara="1" wrap="square" lIns="0" tIns="0" rIns="0" bIns="0" anchor="ctr" anchorCtr="0">
            <a:spAutoFit/>
          </a:bodyPr>
          <a:lstStyle/>
          <a:p>
            <a:pPr marL="0" marR="0" lvl="0" indent="0" algn="ctr" rtl="0">
              <a:lnSpc>
                <a:spcPct val="95000"/>
              </a:lnSpc>
              <a:spcBef>
                <a:spcPts val="0"/>
              </a:spcBef>
              <a:spcAft>
                <a:spcPts val="0"/>
              </a:spcAft>
              <a:buNone/>
            </a:pPr>
            <a:r>
              <a:rPr lang="en-US" sz="3600" b="1" i="0" u="none" strike="noStrike" cap="none">
                <a:solidFill>
                  <a:srgbClr val="000000"/>
                </a:solidFill>
                <a:latin typeface="Comfortaa"/>
                <a:ea typeface="Comfortaa"/>
                <a:cs typeface="Comfortaa"/>
                <a:sym typeface="Comfortaa"/>
              </a:rPr>
              <a:t>AEC MID EVAL</a:t>
            </a:r>
            <a:endParaRPr/>
          </a:p>
          <a:p>
            <a:pPr marL="0" marR="0" lvl="0" indent="0" algn="ctr" rtl="0">
              <a:lnSpc>
                <a:spcPct val="95000"/>
              </a:lnSpc>
              <a:spcBef>
                <a:spcPts val="0"/>
              </a:spcBef>
              <a:spcAft>
                <a:spcPts val="0"/>
              </a:spcAft>
              <a:buNone/>
            </a:pPr>
            <a:endParaRPr sz="3600" b="1" i="0" u="none" strike="noStrike" cap="none">
              <a:solidFill>
                <a:srgbClr val="000000"/>
              </a:solidFill>
              <a:latin typeface="Comfortaa"/>
              <a:ea typeface="Comfortaa"/>
              <a:cs typeface="Comfortaa"/>
              <a:sym typeface="Comfortaa"/>
            </a:endParaRPr>
          </a:p>
        </p:txBody>
      </p:sp>
      <p:cxnSp>
        <p:nvCxnSpPr>
          <p:cNvPr id="245" name="Google Shape;245;p1"/>
          <p:cNvCxnSpPr/>
          <p:nvPr/>
        </p:nvCxnSpPr>
        <p:spPr>
          <a:xfrm>
            <a:off x="4191000" y="3657600"/>
            <a:ext cx="4114800" cy="0"/>
          </a:xfrm>
          <a:prstGeom prst="straightConnector1">
            <a:avLst/>
          </a:prstGeom>
          <a:noFill/>
          <a:ln w="9525" cap="flat" cmpd="sng">
            <a:solidFill>
              <a:schemeClr val="dk1"/>
            </a:solidFill>
            <a:prstDash val="solid"/>
            <a:round/>
            <a:headEnd type="none" w="sm" len="sm"/>
            <a:tailEnd type="triangle" w="med" len="med"/>
          </a:ln>
        </p:spPr>
      </p:cxnSp>
      <p:sp>
        <p:nvSpPr>
          <p:cNvPr id="246" name="Google Shape;246;p1"/>
          <p:cNvSpPr txBox="1"/>
          <p:nvPr/>
        </p:nvSpPr>
        <p:spPr>
          <a:xfrm>
            <a:off x="2540591" y="5939213"/>
            <a:ext cx="61080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dirty="0" err="1">
                <a:solidFill>
                  <a:schemeClr val="dk1"/>
                </a:solidFill>
                <a:latin typeface="Comfortaa"/>
                <a:ea typeface="Comfortaa"/>
                <a:cs typeface="Comfortaa"/>
                <a:sym typeface="Comfortaa"/>
              </a:rPr>
              <a:t>Manikya</a:t>
            </a:r>
            <a:r>
              <a:rPr lang="en-US" sz="2800" b="0" i="0" u="none" strike="noStrike" cap="none" dirty="0">
                <a:solidFill>
                  <a:schemeClr val="dk1"/>
                </a:solidFill>
                <a:latin typeface="Comfortaa"/>
                <a:ea typeface="Comfortaa"/>
                <a:cs typeface="Comfortaa"/>
                <a:sym typeface="Comfortaa"/>
              </a:rPr>
              <a:t> Pant                   </a:t>
            </a:r>
            <a:endParaRPr sz="2800" dirty="0">
              <a:solidFill>
                <a:schemeClr val="dk1"/>
              </a:solidFill>
              <a:latin typeface="Comfortaa"/>
              <a:ea typeface="Comfortaa"/>
              <a:cs typeface="Comfortaa"/>
              <a:sym typeface="Comfortaa"/>
            </a:endParaRPr>
          </a:p>
          <a:p>
            <a:pPr marL="0" marR="0" lvl="0" indent="0" algn="l" rtl="0">
              <a:spcBef>
                <a:spcPts val="0"/>
              </a:spcBef>
              <a:spcAft>
                <a:spcPts val="0"/>
              </a:spcAft>
              <a:buNone/>
            </a:pPr>
            <a:r>
              <a:rPr lang="en-US" sz="2800" b="0" i="0" u="none" strike="noStrike" cap="none" dirty="0">
                <a:solidFill>
                  <a:schemeClr val="dk1"/>
                </a:solidFill>
                <a:latin typeface="Comfortaa"/>
                <a:ea typeface="Comfortaa"/>
                <a:cs typeface="Comfortaa"/>
                <a:sym typeface="Comfortaa"/>
              </a:rPr>
              <a:t>Nitin Ram Sai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pSp>
        <p:nvGrpSpPr>
          <p:cNvPr id="339" name="Google Shape;339;p9"/>
          <p:cNvGrpSpPr/>
          <p:nvPr/>
        </p:nvGrpSpPr>
        <p:grpSpPr>
          <a:xfrm>
            <a:off x="2416367" y="-1963447"/>
            <a:ext cx="9857956" cy="9591678"/>
            <a:chOff x="1781367" y="-2598447"/>
            <a:chExt cx="9857956" cy="9591678"/>
          </a:xfrm>
        </p:grpSpPr>
        <p:grpSp>
          <p:nvGrpSpPr>
            <p:cNvPr id="340" name="Google Shape;340;p9"/>
            <p:cNvGrpSpPr/>
            <p:nvPr/>
          </p:nvGrpSpPr>
          <p:grpSpPr>
            <a:xfrm>
              <a:off x="3733230" y="-2598447"/>
              <a:ext cx="7906093" cy="7664166"/>
              <a:chOff x="3733230" y="-2598447"/>
              <a:chExt cx="7906093" cy="7664166"/>
            </a:xfrm>
          </p:grpSpPr>
          <p:cxnSp>
            <p:nvCxnSpPr>
              <p:cNvPr id="341" name="Google Shape;341;p9"/>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342" name="Google Shape;342;p9"/>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343" name="Google Shape;343;p9"/>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344" name="Google Shape;344;p9"/>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345" name="Google Shape;345;p9"/>
            <p:cNvGrpSpPr/>
            <p:nvPr/>
          </p:nvGrpSpPr>
          <p:grpSpPr>
            <a:xfrm>
              <a:off x="1781367" y="-846725"/>
              <a:ext cx="8394856" cy="7839956"/>
              <a:chOff x="1781366" y="-846725"/>
              <a:chExt cx="8394856" cy="7839956"/>
            </a:xfrm>
          </p:grpSpPr>
          <p:sp>
            <p:nvSpPr>
              <p:cNvPr id="346" name="Google Shape;346;p9"/>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347" name="Google Shape;347;p9"/>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348" name="Google Shape;348;p9"/>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sp>
        <p:nvSpPr>
          <p:cNvPr id="349" name="Google Shape;349;p9"/>
          <p:cNvSpPr/>
          <p:nvPr/>
        </p:nvSpPr>
        <p:spPr>
          <a:xfrm>
            <a:off x="5146565" y="397392"/>
            <a:ext cx="4244752" cy="1929759"/>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None/>
            </a:pPr>
            <a:r>
              <a:rPr lang="en-US" sz="6600" b="1">
                <a:solidFill>
                  <a:srgbClr val="000000"/>
                </a:solidFill>
                <a:latin typeface="Comfortaa"/>
                <a:ea typeface="Comfortaa"/>
                <a:cs typeface="Comfortaa"/>
                <a:sym typeface="Comfortaa"/>
              </a:rPr>
              <a:t>Low Pass </a:t>
            </a:r>
            <a:endParaRPr/>
          </a:p>
          <a:p>
            <a:pPr marL="0" marR="0" lvl="0" indent="0" algn="l" rtl="0">
              <a:lnSpc>
                <a:spcPct val="95000"/>
              </a:lnSpc>
              <a:spcBef>
                <a:spcPts val="0"/>
              </a:spcBef>
              <a:spcAft>
                <a:spcPts val="0"/>
              </a:spcAft>
              <a:buNone/>
            </a:pPr>
            <a:r>
              <a:rPr lang="en-US" sz="6600" b="1">
                <a:solidFill>
                  <a:srgbClr val="000000"/>
                </a:solidFill>
                <a:latin typeface="Comfortaa"/>
                <a:ea typeface="Comfortaa"/>
                <a:cs typeface="Comfortaa"/>
                <a:sym typeface="Comfortaa"/>
              </a:rPr>
              <a:t>Filter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10"/>
          <p:cNvPicPr preferRelativeResize="0"/>
          <p:nvPr/>
        </p:nvPicPr>
        <p:blipFill rotWithShape="1">
          <a:blip r:embed="rId3">
            <a:alphaModFix/>
          </a:blip>
          <a:srcRect/>
          <a:stretch/>
        </p:blipFill>
        <p:spPr>
          <a:xfrm>
            <a:off x="876300" y="685800"/>
            <a:ext cx="10439400" cy="495680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11"/>
          <p:cNvPicPr preferRelativeResize="0"/>
          <p:nvPr/>
        </p:nvPicPr>
        <p:blipFill rotWithShape="1">
          <a:blip r:embed="rId3">
            <a:alphaModFix/>
          </a:blip>
          <a:srcRect/>
          <a:stretch/>
        </p:blipFill>
        <p:spPr>
          <a:xfrm>
            <a:off x="662469" y="716045"/>
            <a:ext cx="10867062" cy="542591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364" name="Google Shape;364;p12"/>
          <p:cNvGrpSpPr/>
          <p:nvPr/>
        </p:nvGrpSpPr>
        <p:grpSpPr>
          <a:xfrm>
            <a:off x="2416367" y="-1963447"/>
            <a:ext cx="9857956" cy="9591678"/>
            <a:chOff x="1781367" y="-2598447"/>
            <a:chExt cx="9857956" cy="9591678"/>
          </a:xfrm>
        </p:grpSpPr>
        <p:grpSp>
          <p:nvGrpSpPr>
            <p:cNvPr id="365" name="Google Shape;365;p12"/>
            <p:cNvGrpSpPr/>
            <p:nvPr/>
          </p:nvGrpSpPr>
          <p:grpSpPr>
            <a:xfrm>
              <a:off x="3733230" y="-2598447"/>
              <a:ext cx="7906093" cy="7664166"/>
              <a:chOff x="3733230" y="-2598447"/>
              <a:chExt cx="7906093" cy="7664166"/>
            </a:xfrm>
          </p:grpSpPr>
          <p:cxnSp>
            <p:nvCxnSpPr>
              <p:cNvPr id="366" name="Google Shape;366;p12"/>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367" name="Google Shape;367;p12"/>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368" name="Google Shape;368;p12"/>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369" name="Google Shape;369;p12"/>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370" name="Google Shape;370;p12"/>
            <p:cNvGrpSpPr/>
            <p:nvPr/>
          </p:nvGrpSpPr>
          <p:grpSpPr>
            <a:xfrm>
              <a:off x="1781367" y="-846725"/>
              <a:ext cx="8394856" cy="7839956"/>
              <a:chOff x="1781366" y="-846725"/>
              <a:chExt cx="8394856" cy="7839956"/>
            </a:xfrm>
          </p:grpSpPr>
          <p:sp>
            <p:nvSpPr>
              <p:cNvPr id="371" name="Google Shape;371;p12"/>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372" name="Google Shape;372;p12"/>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373" name="Google Shape;373;p12"/>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sp>
        <p:nvSpPr>
          <p:cNvPr id="374" name="Google Shape;374;p12"/>
          <p:cNvSpPr/>
          <p:nvPr/>
        </p:nvSpPr>
        <p:spPr>
          <a:xfrm>
            <a:off x="1219200" y="2630868"/>
            <a:ext cx="10586231" cy="1929759"/>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None/>
            </a:pPr>
            <a:r>
              <a:rPr lang="en-US" sz="6600" b="1">
                <a:solidFill>
                  <a:srgbClr val="000000"/>
                </a:solidFill>
                <a:latin typeface="Comfortaa"/>
                <a:ea typeface="Comfortaa"/>
                <a:cs typeface="Comfortaa"/>
                <a:sym typeface="Comfortaa"/>
              </a:rPr>
              <a:t>Low Pass </a:t>
            </a:r>
            <a:endParaRPr/>
          </a:p>
          <a:p>
            <a:pPr marL="0" marR="0" lvl="0" indent="0" algn="l" rtl="0">
              <a:lnSpc>
                <a:spcPct val="95000"/>
              </a:lnSpc>
              <a:spcBef>
                <a:spcPts val="0"/>
              </a:spcBef>
              <a:spcAft>
                <a:spcPts val="0"/>
              </a:spcAft>
              <a:buNone/>
            </a:pPr>
            <a:r>
              <a:rPr lang="en-US" sz="6600" b="1">
                <a:solidFill>
                  <a:srgbClr val="000000"/>
                </a:solidFill>
                <a:latin typeface="Comfortaa"/>
                <a:ea typeface="Comfortaa"/>
                <a:cs typeface="Comfortaa"/>
                <a:sym typeface="Comfortaa"/>
              </a:rPr>
              <a:t>Filter + Mixer Combined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pSp>
        <p:nvGrpSpPr>
          <p:cNvPr id="379" name="Google Shape;379;p13"/>
          <p:cNvGrpSpPr/>
          <p:nvPr/>
        </p:nvGrpSpPr>
        <p:grpSpPr>
          <a:xfrm>
            <a:off x="2416367" y="-1963447"/>
            <a:ext cx="9857956" cy="9591678"/>
            <a:chOff x="1781367" y="-2598447"/>
            <a:chExt cx="9857956" cy="9591678"/>
          </a:xfrm>
        </p:grpSpPr>
        <p:grpSp>
          <p:nvGrpSpPr>
            <p:cNvPr id="380" name="Google Shape;380;p13"/>
            <p:cNvGrpSpPr/>
            <p:nvPr/>
          </p:nvGrpSpPr>
          <p:grpSpPr>
            <a:xfrm>
              <a:off x="3733230" y="-2598447"/>
              <a:ext cx="7906093" cy="7664166"/>
              <a:chOff x="3733230" y="-2598447"/>
              <a:chExt cx="7906093" cy="7664166"/>
            </a:xfrm>
          </p:grpSpPr>
          <p:cxnSp>
            <p:nvCxnSpPr>
              <p:cNvPr id="381" name="Google Shape;381;p13"/>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382" name="Google Shape;382;p13"/>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383" name="Google Shape;383;p13"/>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384" name="Google Shape;384;p13"/>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385" name="Google Shape;385;p13"/>
            <p:cNvGrpSpPr/>
            <p:nvPr/>
          </p:nvGrpSpPr>
          <p:grpSpPr>
            <a:xfrm>
              <a:off x="1781367" y="-846725"/>
              <a:ext cx="8394856" cy="7839956"/>
              <a:chOff x="1781366" y="-846725"/>
              <a:chExt cx="8394856" cy="7839956"/>
            </a:xfrm>
          </p:grpSpPr>
          <p:sp>
            <p:nvSpPr>
              <p:cNvPr id="386" name="Google Shape;386;p13"/>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387" name="Google Shape;387;p13"/>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388" name="Google Shape;388;p13"/>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pic>
        <p:nvPicPr>
          <p:cNvPr id="389" name="Google Shape;389;p13"/>
          <p:cNvPicPr preferRelativeResize="0"/>
          <p:nvPr/>
        </p:nvPicPr>
        <p:blipFill rotWithShape="1">
          <a:blip r:embed="rId3">
            <a:alphaModFix/>
          </a:blip>
          <a:srcRect/>
          <a:stretch/>
        </p:blipFill>
        <p:spPr>
          <a:xfrm>
            <a:off x="2209800" y="381000"/>
            <a:ext cx="7407282" cy="50296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14"/>
          <p:cNvPicPr preferRelativeResize="0"/>
          <p:nvPr/>
        </p:nvPicPr>
        <p:blipFill rotWithShape="1">
          <a:blip r:embed="rId3">
            <a:alphaModFix/>
          </a:blip>
          <a:srcRect/>
          <a:stretch/>
        </p:blipFill>
        <p:spPr>
          <a:xfrm>
            <a:off x="533400" y="609600"/>
            <a:ext cx="9869228" cy="48768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15"/>
          <p:cNvPicPr preferRelativeResize="0"/>
          <p:nvPr/>
        </p:nvPicPr>
        <p:blipFill rotWithShape="1">
          <a:blip r:embed="rId3">
            <a:alphaModFix/>
          </a:blip>
          <a:srcRect/>
          <a:stretch/>
        </p:blipFill>
        <p:spPr>
          <a:xfrm>
            <a:off x="533400" y="457200"/>
            <a:ext cx="10973751" cy="5464013"/>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16"/>
          <p:cNvGrpSpPr/>
          <p:nvPr/>
        </p:nvGrpSpPr>
        <p:grpSpPr>
          <a:xfrm>
            <a:off x="2416367" y="-1963447"/>
            <a:ext cx="9857956" cy="9591678"/>
            <a:chOff x="1781367" y="-2598447"/>
            <a:chExt cx="9857956" cy="9591678"/>
          </a:xfrm>
        </p:grpSpPr>
        <p:grpSp>
          <p:nvGrpSpPr>
            <p:cNvPr id="405" name="Google Shape;405;p16"/>
            <p:cNvGrpSpPr/>
            <p:nvPr/>
          </p:nvGrpSpPr>
          <p:grpSpPr>
            <a:xfrm>
              <a:off x="3733230" y="-2598447"/>
              <a:ext cx="7906093" cy="7664166"/>
              <a:chOff x="3733230" y="-2598447"/>
              <a:chExt cx="7906093" cy="7664166"/>
            </a:xfrm>
          </p:grpSpPr>
          <p:cxnSp>
            <p:nvCxnSpPr>
              <p:cNvPr id="406" name="Google Shape;406;p16"/>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407" name="Google Shape;407;p16"/>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08" name="Google Shape;408;p16"/>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409" name="Google Shape;409;p16"/>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410" name="Google Shape;410;p16"/>
            <p:cNvGrpSpPr/>
            <p:nvPr/>
          </p:nvGrpSpPr>
          <p:grpSpPr>
            <a:xfrm>
              <a:off x="1781367" y="-846725"/>
              <a:ext cx="8394856" cy="7839956"/>
              <a:chOff x="1781366" y="-846725"/>
              <a:chExt cx="8394856" cy="7839956"/>
            </a:xfrm>
          </p:grpSpPr>
          <p:sp>
            <p:nvSpPr>
              <p:cNvPr id="411" name="Google Shape;411;p16"/>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12" name="Google Shape;412;p16"/>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413" name="Google Shape;413;p16"/>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sp>
        <p:nvSpPr>
          <p:cNvPr id="414" name="Google Shape;414;p16"/>
          <p:cNvSpPr/>
          <p:nvPr/>
        </p:nvSpPr>
        <p:spPr>
          <a:xfrm>
            <a:off x="5146565" y="391953"/>
            <a:ext cx="5372409" cy="1940636"/>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None/>
            </a:pPr>
            <a:r>
              <a:rPr lang="en-US" sz="6600" b="1">
                <a:solidFill>
                  <a:srgbClr val="000000"/>
                </a:solidFill>
                <a:latin typeface="Comfortaa"/>
                <a:ea typeface="Comfortaa"/>
                <a:cs typeface="Comfortaa"/>
                <a:sym typeface="Comfortaa"/>
              </a:rPr>
              <a:t>Quadrature</a:t>
            </a:r>
            <a:br>
              <a:rPr lang="en-US" sz="6600" b="1">
                <a:solidFill>
                  <a:srgbClr val="000000"/>
                </a:solidFill>
                <a:latin typeface="Comfortaa"/>
                <a:ea typeface="Comfortaa"/>
                <a:cs typeface="Comfortaa"/>
                <a:sym typeface="Comfortaa"/>
              </a:rPr>
            </a:br>
            <a:r>
              <a:rPr lang="en-US" sz="6600" b="1">
                <a:solidFill>
                  <a:srgbClr val="000000"/>
                </a:solidFill>
                <a:latin typeface="Comfortaa"/>
                <a:ea typeface="Comfortaa"/>
                <a:cs typeface="Comfortaa"/>
                <a:sym typeface="Comfortaa"/>
              </a:rPr>
              <a:t>    Oscillator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16"/>
          <p:cNvGrpSpPr/>
          <p:nvPr/>
        </p:nvGrpSpPr>
        <p:grpSpPr>
          <a:xfrm>
            <a:off x="2416367" y="-1963447"/>
            <a:ext cx="9857956" cy="9591678"/>
            <a:chOff x="1781367" y="-2598447"/>
            <a:chExt cx="9857956" cy="9591678"/>
          </a:xfrm>
        </p:grpSpPr>
        <p:grpSp>
          <p:nvGrpSpPr>
            <p:cNvPr id="405" name="Google Shape;405;p16"/>
            <p:cNvGrpSpPr/>
            <p:nvPr/>
          </p:nvGrpSpPr>
          <p:grpSpPr>
            <a:xfrm>
              <a:off x="3733230" y="-2598447"/>
              <a:ext cx="7906093" cy="7664166"/>
              <a:chOff x="3733230" y="-2598447"/>
              <a:chExt cx="7906093" cy="7664166"/>
            </a:xfrm>
          </p:grpSpPr>
          <p:cxnSp>
            <p:nvCxnSpPr>
              <p:cNvPr id="406" name="Google Shape;406;p16"/>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407" name="Google Shape;407;p16"/>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08" name="Google Shape;408;p16"/>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409" name="Google Shape;409;p16"/>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410" name="Google Shape;410;p16"/>
            <p:cNvGrpSpPr/>
            <p:nvPr/>
          </p:nvGrpSpPr>
          <p:grpSpPr>
            <a:xfrm>
              <a:off x="1781367" y="-846725"/>
              <a:ext cx="8394856" cy="7839956"/>
              <a:chOff x="1781366" y="-846725"/>
              <a:chExt cx="8394856" cy="7839956"/>
            </a:xfrm>
          </p:grpSpPr>
          <p:sp>
            <p:nvSpPr>
              <p:cNvPr id="411" name="Google Shape;411;p16"/>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12" name="Google Shape;412;p16"/>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413" name="Google Shape;413;p16"/>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sp>
        <p:nvSpPr>
          <p:cNvPr id="2" name="TextBox 1">
            <a:extLst>
              <a:ext uri="{FF2B5EF4-FFF2-40B4-BE49-F238E27FC236}">
                <a16:creationId xmlns:a16="http://schemas.microsoft.com/office/drawing/2014/main" id="{A3621DBA-D080-F30D-49D7-2B367228310C}"/>
              </a:ext>
            </a:extLst>
          </p:cNvPr>
          <p:cNvSpPr txBox="1"/>
          <p:nvPr/>
        </p:nvSpPr>
        <p:spPr>
          <a:xfrm>
            <a:off x="290197" y="1216313"/>
            <a:ext cx="11485672" cy="3970318"/>
          </a:xfrm>
          <a:prstGeom prst="rect">
            <a:avLst/>
          </a:prstGeom>
          <a:noFill/>
        </p:spPr>
        <p:txBody>
          <a:bodyPr wrap="square" rtlCol="0">
            <a:spAutoFit/>
          </a:bodyPr>
          <a:lstStyle/>
          <a:p>
            <a:pPr marL="0" indent="0">
              <a:spcBef>
                <a:spcPts val="0"/>
              </a:spcBef>
              <a:spcAft>
                <a:spcPts val="0"/>
              </a:spcAft>
              <a:buNone/>
            </a:pPr>
            <a:r>
              <a:rPr lang="en-US" dirty="0">
                <a:ea typeface="+mn-lt"/>
                <a:cs typeface="+mn-lt"/>
              </a:rPr>
              <a:t>The output of the mixer is the product of two signals:</a:t>
            </a:r>
          </a:p>
          <a:p>
            <a:pPr marL="285750" indent="-285750">
              <a:spcBef>
                <a:spcPts val="0"/>
              </a:spcBef>
              <a:spcAft>
                <a:spcPts val="0"/>
              </a:spcAft>
              <a:buFont typeface="Arial,Sans-Serif"/>
              <a:buChar char="•"/>
            </a:pPr>
            <a:r>
              <a:rPr lang="en-US" dirty="0">
                <a:ea typeface="+mn-lt"/>
                <a:cs typeface="+mn-lt"/>
              </a:rPr>
              <a:t>One is the input signal.</a:t>
            </a:r>
          </a:p>
          <a:p>
            <a:pPr marL="285750" indent="-285750">
              <a:spcBef>
                <a:spcPts val="0"/>
              </a:spcBef>
              <a:spcAft>
                <a:spcPts val="0"/>
              </a:spcAft>
              <a:buFont typeface="Arial,Sans-Serif"/>
              <a:buChar char="•"/>
            </a:pPr>
            <a:r>
              <a:rPr lang="en-US" dirty="0">
                <a:ea typeface="+mn-lt"/>
                <a:cs typeface="+mn-lt"/>
              </a:rPr>
              <a:t>The other one is the square pulse which is generated due to continuous on-off of the MOSFET.</a:t>
            </a:r>
          </a:p>
          <a:p>
            <a:pPr marL="285750" indent="-285750">
              <a:spcBef>
                <a:spcPts val="0"/>
              </a:spcBef>
              <a:spcAft>
                <a:spcPts val="0"/>
              </a:spcAft>
              <a:buFont typeface="Arial,Sans-Serif"/>
              <a:buChar char="•"/>
            </a:pPr>
            <a:r>
              <a:rPr lang="en-US" dirty="0">
                <a:ea typeface="+mn-lt"/>
                <a:cs typeface="+mn-lt"/>
              </a:rPr>
              <a:t>The output signal will </a:t>
            </a:r>
            <a:r>
              <a:rPr lang="en-US" dirty="0">
                <a:solidFill>
                  <a:schemeClr val="accent3">
                    <a:lumMod val="40000"/>
                    <a:lumOff val="60000"/>
                  </a:schemeClr>
                </a:solidFill>
                <a:ea typeface="+mn-lt"/>
                <a:cs typeface="+mn-lt"/>
              </a:rPr>
              <a:t>have frequencies </a:t>
            </a:r>
            <a:r>
              <a:rPr lang="en-US" dirty="0">
                <a:ea typeface="+mn-lt"/>
                <a:cs typeface="+mn-lt"/>
              </a:rPr>
              <a:t>of w(in) - w(</a:t>
            </a:r>
            <a:r>
              <a:rPr lang="en-US" dirty="0" err="1">
                <a:ea typeface="+mn-lt"/>
                <a:cs typeface="+mn-lt"/>
              </a:rPr>
              <a:t>osc</a:t>
            </a:r>
            <a:r>
              <a:rPr lang="en-US" dirty="0">
                <a:ea typeface="+mn-lt"/>
                <a:cs typeface="+mn-lt"/>
              </a:rPr>
              <a:t>) and w(in)+w(</a:t>
            </a:r>
            <a:r>
              <a:rPr lang="en-US" dirty="0" err="1">
                <a:ea typeface="+mn-lt"/>
                <a:cs typeface="+mn-lt"/>
              </a:rPr>
              <a:t>osc</a:t>
            </a:r>
            <a:r>
              <a:rPr lang="en-US" dirty="0">
                <a:ea typeface="+mn-lt"/>
                <a:cs typeface="+mn-lt"/>
              </a:rPr>
              <a:t>).</a:t>
            </a:r>
          </a:p>
          <a:p>
            <a:pPr marL="0" indent="0">
              <a:spcBef>
                <a:spcPts val="0"/>
              </a:spcBef>
              <a:spcAft>
                <a:spcPts val="0"/>
              </a:spcAft>
              <a:buNone/>
            </a:pPr>
            <a:endParaRPr lang="en-US" dirty="0"/>
          </a:p>
          <a:p>
            <a:pPr marL="0" indent="0">
              <a:spcBef>
                <a:spcPts val="0"/>
              </a:spcBef>
              <a:spcAft>
                <a:spcPts val="0"/>
              </a:spcAft>
              <a:buNone/>
            </a:pPr>
            <a:r>
              <a:rPr lang="en-US" dirty="0">
                <a:cs typeface="Arial"/>
              </a:rPr>
              <a:t>As we are cascading oscillator with the switch, we put a coupling capacitor in between to avoid any disturbance at the output.</a:t>
            </a:r>
            <a:endParaRPr lang="en-US" dirty="0"/>
          </a:p>
          <a:p>
            <a:pPr marL="0" indent="0">
              <a:spcBef>
                <a:spcPts val="0"/>
              </a:spcBef>
              <a:spcAft>
                <a:spcPts val="0"/>
              </a:spcAft>
              <a:buNone/>
            </a:pPr>
            <a:endParaRPr lang="en-US" dirty="0">
              <a:cs typeface="Arial"/>
            </a:endParaRPr>
          </a:p>
          <a:p>
            <a:pPr marL="0" indent="0">
              <a:spcBef>
                <a:spcPts val="0"/>
              </a:spcBef>
              <a:spcAft>
                <a:spcPts val="0"/>
              </a:spcAft>
              <a:buNone/>
            </a:pPr>
            <a:r>
              <a:rPr lang="en-US" dirty="0">
                <a:cs typeface="Arial"/>
              </a:rPr>
              <a:t>For Spice simulations, we have given certain width and length to the MOSFET and calculated it's threshold voltage from it's characteristic curve. The bias voltage is also given around the threshold voltage of the NMOS used.</a:t>
            </a:r>
          </a:p>
          <a:p>
            <a:pPr marL="0" indent="0">
              <a:spcBef>
                <a:spcPts val="0"/>
              </a:spcBef>
              <a:spcAft>
                <a:spcPts val="0"/>
              </a:spcAft>
              <a:buNone/>
            </a:pPr>
            <a:endParaRPr lang="en-US" dirty="0">
              <a:cs typeface="Arial"/>
            </a:endParaRPr>
          </a:p>
          <a:p>
            <a:pPr marL="0" indent="0">
              <a:spcBef>
                <a:spcPts val="0"/>
              </a:spcBef>
              <a:spcAft>
                <a:spcPts val="0"/>
              </a:spcAft>
              <a:buNone/>
            </a:pPr>
            <a:r>
              <a:rPr lang="en-US" dirty="0">
                <a:cs typeface="Arial"/>
              </a:rPr>
              <a:t>Whenever the sum of oscillator </a:t>
            </a:r>
            <a:r>
              <a:rPr lang="en-US" dirty="0">
                <a:solidFill>
                  <a:schemeClr val="accent3">
                    <a:lumMod val="40000"/>
                    <a:lumOff val="60000"/>
                  </a:schemeClr>
                </a:solidFill>
                <a:cs typeface="Arial"/>
              </a:rPr>
              <a:t>voltage and bias voltage exceeds the threshold voltage</a:t>
            </a:r>
            <a:r>
              <a:rPr lang="en-US" dirty="0">
                <a:cs typeface="Arial"/>
              </a:rPr>
              <a:t>, the MOSFET gets on and allows input to flow from source to drain.</a:t>
            </a:r>
            <a:endParaRPr lang="en-US" dirty="0"/>
          </a:p>
          <a:p>
            <a:pPr marL="0" indent="0">
              <a:spcBef>
                <a:spcPts val="0"/>
              </a:spcBef>
              <a:spcAft>
                <a:spcPts val="0"/>
              </a:spcAft>
              <a:buNone/>
            </a:pPr>
            <a:endParaRPr lang="en-US" dirty="0">
              <a:cs typeface="Arial"/>
            </a:endParaRPr>
          </a:p>
          <a:p>
            <a:pPr marL="0" indent="0">
              <a:spcBef>
                <a:spcPts val="0"/>
              </a:spcBef>
              <a:spcAft>
                <a:spcPts val="0"/>
              </a:spcAft>
              <a:buNone/>
            </a:pPr>
            <a:r>
              <a:rPr lang="en-US" dirty="0">
                <a:cs typeface="Arial"/>
              </a:rPr>
              <a:t>But as frequency of oscillator is very high, the MOSFET switches </a:t>
            </a:r>
            <a:r>
              <a:rPr lang="en-US" dirty="0">
                <a:solidFill>
                  <a:schemeClr val="accent3">
                    <a:lumMod val="40000"/>
                    <a:lumOff val="60000"/>
                  </a:schemeClr>
                </a:solidFill>
                <a:cs typeface="Arial"/>
              </a:rPr>
              <a:t>on and off quickly </a:t>
            </a:r>
            <a:r>
              <a:rPr lang="en-US" dirty="0">
                <a:cs typeface="Arial"/>
              </a:rPr>
              <a:t>and thus the input signal gets multiplied with the square wave (due to switch behavior of MOSFET) and appears at the output.</a:t>
            </a:r>
            <a:endParaRPr lang="en-US" dirty="0"/>
          </a:p>
          <a:p>
            <a:pPr marL="0" indent="0">
              <a:buNone/>
            </a:pPr>
            <a:endParaRPr lang="en-US" dirty="0"/>
          </a:p>
          <a:p>
            <a:pPr marL="0" indent="0">
              <a:buNone/>
            </a:pPr>
            <a:r>
              <a:rPr lang="en-US" dirty="0">
                <a:cs typeface="Arial"/>
              </a:rPr>
              <a:t>And from the FFT of the output signal, we observe three major peaks at frequencies w(in) - w(</a:t>
            </a:r>
            <a:r>
              <a:rPr lang="en-US" dirty="0" err="1">
                <a:cs typeface="Arial"/>
              </a:rPr>
              <a:t>osc</a:t>
            </a:r>
            <a:r>
              <a:rPr lang="en-US" dirty="0">
                <a:cs typeface="Arial"/>
              </a:rPr>
              <a:t>) , w(in) , w(in) + w(</a:t>
            </a:r>
            <a:r>
              <a:rPr lang="en-US" dirty="0" err="1">
                <a:cs typeface="Arial"/>
              </a:rPr>
              <a:t>osc</a:t>
            </a:r>
            <a:r>
              <a:rPr lang="en-US" dirty="0">
                <a:cs typeface="Arial"/>
              </a:rPr>
              <a:t>)</a:t>
            </a:r>
            <a:endParaRPr lang="en-US" dirty="0"/>
          </a:p>
          <a:p>
            <a:endParaRPr lang="en-IN" dirty="0"/>
          </a:p>
        </p:txBody>
      </p:sp>
    </p:spTree>
    <p:extLst>
      <p:ext uri="{BB962C8B-B14F-4D97-AF65-F5344CB8AC3E}">
        <p14:creationId xmlns:p14="http://schemas.microsoft.com/office/powerpoint/2010/main" val="167554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pSp>
        <p:nvGrpSpPr>
          <p:cNvPr id="434" name="Google Shape;434;p18"/>
          <p:cNvGrpSpPr/>
          <p:nvPr/>
        </p:nvGrpSpPr>
        <p:grpSpPr>
          <a:xfrm>
            <a:off x="2416367" y="-1963447"/>
            <a:ext cx="9857956" cy="9591678"/>
            <a:chOff x="1781367" y="-2598447"/>
            <a:chExt cx="9857956" cy="9591678"/>
          </a:xfrm>
        </p:grpSpPr>
        <p:grpSp>
          <p:nvGrpSpPr>
            <p:cNvPr id="435" name="Google Shape;435;p18"/>
            <p:cNvGrpSpPr/>
            <p:nvPr/>
          </p:nvGrpSpPr>
          <p:grpSpPr>
            <a:xfrm>
              <a:off x="3733230" y="-2598447"/>
              <a:ext cx="7906093" cy="7664166"/>
              <a:chOff x="3733230" y="-2598447"/>
              <a:chExt cx="7906093" cy="7664166"/>
            </a:xfrm>
          </p:grpSpPr>
          <p:cxnSp>
            <p:nvCxnSpPr>
              <p:cNvPr id="436" name="Google Shape;436;p18"/>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437" name="Google Shape;437;p18"/>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38" name="Google Shape;438;p18"/>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439" name="Google Shape;439;p18"/>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440" name="Google Shape;440;p18"/>
            <p:cNvGrpSpPr/>
            <p:nvPr/>
          </p:nvGrpSpPr>
          <p:grpSpPr>
            <a:xfrm>
              <a:off x="1781367" y="-846725"/>
              <a:ext cx="8394856" cy="7839956"/>
              <a:chOff x="1781366" y="-846725"/>
              <a:chExt cx="8394856" cy="7839956"/>
            </a:xfrm>
          </p:grpSpPr>
          <p:sp>
            <p:nvSpPr>
              <p:cNvPr id="441" name="Google Shape;441;p18"/>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42" name="Google Shape;442;p18"/>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443" name="Google Shape;443;p18"/>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sp>
        <p:nvSpPr>
          <p:cNvPr id="444" name="Google Shape;444;p18"/>
          <p:cNvSpPr txBox="1"/>
          <p:nvPr/>
        </p:nvSpPr>
        <p:spPr>
          <a:xfrm>
            <a:off x="3505200" y="2286000"/>
            <a:ext cx="5105400" cy="1057212"/>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None/>
            </a:pPr>
            <a:r>
              <a:rPr lang="en-US" sz="6600" b="1">
                <a:solidFill>
                  <a:srgbClr val="000000"/>
                </a:solidFill>
                <a:latin typeface="Comfortaa"/>
                <a:ea typeface="Comfortaa"/>
                <a:cs typeface="Comfortaa"/>
                <a:sym typeface="Comfortaa"/>
              </a:rPr>
              <a:t>Full Circuit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2"/>
          <p:cNvSpPr/>
          <p:nvPr/>
        </p:nvSpPr>
        <p:spPr>
          <a:xfrm>
            <a:off x="9795218" y="512762"/>
            <a:ext cx="1805336" cy="166238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FFFFFF"/>
                </a:solidFill>
                <a:latin typeface="Comfortaa"/>
                <a:ea typeface="Comfortaa"/>
                <a:cs typeface="Comfortaa"/>
                <a:sym typeface="Comfortaa"/>
              </a:rPr>
              <a:t>Design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LT Simulations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for: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&gt; LPF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&gt; Mixer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&gt; Oscillator</a:t>
            </a:r>
            <a:endParaRPr/>
          </a:p>
        </p:txBody>
      </p:sp>
      <p:sp>
        <p:nvSpPr>
          <p:cNvPr id="252" name="Google Shape;252;p2"/>
          <p:cNvSpPr/>
          <p:nvPr/>
        </p:nvSpPr>
        <p:spPr>
          <a:xfrm>
            <a:off x="9092409" y="261305"/>
            <a:ext cx="589786" cy="1042914"/>
          </a:xfrm>
          <a:custGeom>
            <a:avLst/>
            <a:gdLst/>
            <a:ahLst/>
            <a:cxnLst/>
            <a:rect l="l" t="t" r="r" b="b"/>
            <a:pathLst>
              <a:path w="833119" h="1473200" extrusionOk="0">
                <a:moveTo>
                  <a:pt x="457200" y="0"/>
                </a:moveTo>
                <a:lnTo>
                  <a:pt x="0" y="833120"/>
                </a:lnTo>
                <a:lnTo>
                  <a:pt x="365760" y="833120"/>
                </a:lnTo>
                <a:lnTo>
                  <a:pt x="233680" y="1473200"/>
                </a:lnTo>
                <a:lnTo>
                  <a:pt x="833120" y="619760"/>
                </a:lnTo>
                <a:lnTo>
                  <a:pt x="416560" y="609600"/>
                </a:lnTo>
                <a:lnTo>
                  <a:pt x="45720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mfortaa"/>
              <a:ea typeface="Comfortaa"/>
              <a:cs typeface="Comfortaa"/>
              <a:sym typeface="Comfortaa"/>
            </a:endParaRPr>
          </a:p>
        </p:txBody>
      </p:sp>
      <p:sp>
        <p:nvSpPr>
          <p:cNvPr id="253" name="Google Shape;253;p2"/>
          <p:cNvSpPr/>
          <p:nvPr/>
        </p:nvSpPr>
        <p:spPr>
          <a:xfrm>
            <a:off x="9795218" y="4554806"/>
            <a:ext cx="1887300" cy="55412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FFFFFF"/>
                </a:solidFill>
                <a:latin typeface="Comfortaa"/>
                <a:ea typeface="Comfortaa"/>
                <a:cs typeface="Comfortaa"/>
                <a:sym typeface="Comfortaa"/>
              </a:rPr>
              <a:t>Prepare Project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Report</a:t>
            </a:r>
            <a:endParaRPr/>
          </a:p>
        </p:txBody>
      </p:sp>
      <p:sp>
        <p:nvSpPr>
          <p:cNvPr id="254" name="Google Shape;254;p2"/>
          <p:cNvSpPr/>
          <p:nvPr/>
        </p:nvSpPr>
        <p:spPr>
          <a:xfrm>
            <a:off x="9092409" y="4303349"/>
            <a:ext cx="589786" cy="1042914"/>
          </a:xfrm>
          <a:custGeom>
            <a:avLst/>
            <a:gdLst/>
            <a:ahLst/>
            <a:cxnLst/>
            <a:rect l="l" t="t" r="r" b="b"/>
            <a:pathLst>
              <a:path w="833119" h="1473200" extrusionOk="0">
                <a:moveTo>
                  <a:pt x="457200" y="0"/>
                </a:moveTo>
                <a:lnTo>
                  <a:pt x="0" y="833120"/>
                </a:lnTo>
                <a:lnTo>
                  <a:pt x="365760" y="833120"/>
                </a:lnTo>
                <a:lnTo>
                  <a:pt x="233680" y="1473200"/>
                </a:lnTo>
                <a:lnTo>
                  <a:pt x="833120" y="619760"/>
                </a:lnTo>
                <a:lnTo>
                  <a:pt x="416560" y="609600"/>
                </a:lnTo>
                <a:lnTo>
                  <a:pt x="45720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mfortaa"/>
              <a:ea typeface="Comfortaa"/>
              <a:cs typeface="Comfortaa"/>
              <a:sym typeface="Comfortaa"/>
            </a:endParaRPr>
          </a:p>
        </p:txBody>
      </p:sp>
      <p:sp>
        <p:nvSpPr>
          <p:cNvPr id="255" name="Google Shape;255;p2"/>
          <p:cNvSpPr/>
          <p:nvPr/>
        </p:nvSpPr>
        <p:spPr>
          <a:xfrm>
            <a:off x="9795218" y="2533784"/>
            <a:ext cx="1610237" cy="11082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FFFFFF"/>
                </a:solidFill>
                <a:latin typeface="Comfortaa"/>
                <a:ea typeface="Comfortaa"/>
                <a:cs typeface="Comfortaa"/>
                <a:sym typeface="Comfortaa"/>
              </a:rPr>
              <a:t>Resemble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Simulations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on Hardware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and Verify</a:t>
            </a:r>
            <a:endParaRPr/>
          </a:p>
        </p:txBody>
      </p:sp>
      <p:sp>
        <p:nvSpPr>
          <p:cNvPr id="256" name="Google Shape;256;p2"/>
          <p:cNvSpPr/>
          <p:nvPr/>
        </p:nvSpPr>
        <p:spPr>
          <a:xfrm>
            <a:off x="9092409" y="2282327"/>
            <a:ext cx="589786" cy="1042914"/>
          </a:xfrm>
          <a:custGeom>
            <a:avLst/>
            <a:gdLst/>
            <a:ahLst/>
            <a:cxnLst/>
            <a:rect l="l" t="t" r="r" b="b"/>
            <a:pathLst>
              <a:path w="833119" h="1473200" extrusionOk="0">
                <a:moveTo>
                  <a:pt x="457200" y="0"/>
                </a:moveTo>
                <a:lnTo>
                  <a:pt x="0" y="833120"/>
                </a:lnTo>
                <a:lnTo>
                  <a:pt x="365760" y="833120"/>
                </a:lnTo>
                <a:lnTo>
                  <a:pt x="233680" y="1473200"/>
                </a:lnTo>
                <a:lnTo>
                  <a:pt x="833120" y="619760"/>
                </a:lnTo>
                <a:lnTo>
                  <a:pt x="416560" y="609600"/>
                </a:lnTo>
                <a:lnTo>
                  <a:pt x="45720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mfortaa"/>
              <a:ea typeface="Comfortaa"/>
              <a:cs typeface="Comfortaa"/>
              <a:sym typeface="Comfortaa"/>
            </a:endParaRPr>
          </a:p>
        </p:txBody>
      </p:sp>
      <p:sp>
        <p:nvSpPr>
          <p:cNvPr id="257" name="Google Shape;257;p2"/>
          <p:cNvSpPr/>
          <p:nvPr/>
        </p:nvSpPr>
        <p:spPr>
          <a:xfrm>
            <a:off x="415781" y="1527062"/>
            <a:ext cx="4887600" cy="2352286"/>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None/>
            </a:pPr>
            <a:r>
              <a:rPr lang="en-US" sz="8000" b="1">
                <a:solidFill>
                  <a:srgbClr val="FFFFFF"/>
                </a:solidFill>
                <a:latin typeface="Comfortaa"/>
                <a:ea typeface="Comfortaa"/>
                <a:cs typeface="Comfortaa"/>
                <a:sym typeface="Comfortaa"/>
              </a:rPr>
              <a:t>Project </a:t>
            </a:r>
            <a:br>
              <a:rPr lang="en-US" sz="8000" b="1">
                <a:solidFill>
                  <a:srgbClr val="FFFFFF"/>
                </a:solidFill>
                <a:latin typeface="Comfortaa"/>
                <a:ea typeface="Comfortaa"/>
                <a:cs typeface="Comfortaa"/>
                <a:sym typeface="Comfortaa"/>
              </a:rPr>
            </a:br>
            <a:r>
              <a:rPr lang="en-US" sz="8000" b="1">
                <a:solidFill>
                  <a:srgbClr val="FFFFFF"/>
                </a:solidFill>
                <a:latin typeface="Comfortaa"/>
                <a:ea typeface="Comfortaa"/>
                <a:cs typeface="Comfortaa"/>
                <a:sym typeface="Comfortaa"/>
              </a:rPr>
              <a:t>Workflow: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grpSp>
        <p:nvGrpSpPr>
          <p:cNvPr id="449" name="Google Shape;449;p19"/>
          <p:cNvGrpSpPr/>
          <p:nvPr/>
        </p:nvGrpSpPr>
        <p:grpSpPr>
          <a:xfrm>
            <a:off x="2416367" y="-1963447"/>
            <a:ext cx="9857956" cy="9591678"/>
            <a:chOff x="1781367" y="-2598447"/>
            <a:chExt cx="9857956" cy="9591678"/>
          </a:xfrm>
        </p:grpSpPr>
        <p:grpSp>
          <p:nvGrpSpPr>
            <p:cNvPr id="450" name="Google Shape;450;p19"/>
            <p:cNvGrpSpPr/>
            <p:nvPr/>
          </p:nvGrpSpPr>
          <p:grpSpPr>
            <a:xfrm>
              <a:off x="3733230" y="-2598447"/>
              <a:ext cx="7906093" cy="7664166"/>
              <a:chOff x="3733230" y="-2598447"/>
              <a:chExt cx="7906093" cy="7664166"/>
            </a:xfrm>
          </p:grpSpPr>
          <p:cxnSp>
            <p:nvCxnSpPr>
              <p:cNvPr id="451" name="Google Shape;451;p19"/>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452" name="Google Shape;452;p19"/>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53" name="Google Shape;453;p19"/>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454" name="Google Shape;454;p19"/>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455" name="Google Shape;455;p19"/>
            <p:cNvGrpSpPr/>
            <p:nvPr/>
          </p:nvGrpSpPr>
          <p:grpSpPr>
            <a:xfrm>
              <a:off x="1781367" y="-846725"/>
              <a:ext cx="8394856" cy="7839956"/>
              <a:chOff x="1781366" y="-846725"/>
              <a:chExt cx="8394856" cy="7839956"/>
            </a:xfrm>
          </p:grpSpPr>
          <p:sp>
            <p:nvSpPr>
              <p:cNvPr id="456" name="Google Shape;456;p19"/>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57" name="Google Shape;457;p19"/>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458" name="Google Shape;458;p19"/>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pic>
        <p:nvPicPr>
          <p:cNvPr id="459" name="Google Shape;459;p19"/>
          <p:cNvPicPr preferRelativeResize="0"/>
          <p:nvPr/>
        </p:nvPicPr>
        <p:blipFill rotWithShape="1">
          <a:blip r:embed="rId3">
            <a:alphaModFix/>
          </a:blip>
          <a:srcRect/>
          <a:stretch/>
        </p:blipFill>
        <p:spPr>
          <a:xfrm>
            <a:off x="1259457" y="500332"/>
            <a:ext cx="9138249" cy="5798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pSp>
        <p:nvGrpSpPr>
          <p:cNvPr id="434" name="Google Shape;434;p18"/>
          <p:cNvGrpSpPr/>
          <p:nvPr/>
        </p:nvGrpSpPr>
        <p:grpSpPr>
          <a:xfrm>
            <a:off x="2416367" y="-1963447"/>
            <a:ext cx="9857956" cy="9591678"/>
            <a:chOff x="1781367" y="-2598447"/>
            <a:chExt cx="9857956" cy="9591678"/>
          </a:xfrm>
        </p:grpSpPr>
        <p:grpSp>
          <p:nvGrpSpPr>
            <p:cNvPr id="435" name="Google Shape;435;p18"/>
            <p:cNvGrpSpPr/>
            <p:nvPr/>
          </p:nvGrpSpPr>
          <p:grpSpPr>
            <a:xfrm>
              <a:off x="3733230" y="-2598447"/>
              <a:ext cx="7906093" cy="7664166"/>
              <a:chOff x="3733230" y="-2598447"/>
              <a:chExt cx="7906093" cy="7664166"/>
            </a:xfrm>
          </p:grpSpPr>
          <p:cxnSp>
            <p:nvCxnSpPr>
              <p:cNvPr id="436" name="Google Shape;436;p18"/>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437" name="Google Shape;437;p18"/>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38" name="Google Shape;438;p18"/>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439" name="Google Shape;439;p18"/>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440" name="Google Shape;440;p18"/>
            <p:cNvGrpSpPr/>
            <p:nvPr/>
          </p:nvGrpSpPr>
          <p:grpSpPr>
            <a:xfrm>
              <a:off x="1781367" y="-846725"/>
              <a:ext cx="8394856" cy="7839956"/>
              <a:chOff x="1781366" y="-846725"/>
              <a:chExt cx="8394856" cy="7839956"/>
            </a:xfrm>
          </p:grpSpPr>
          <p:sp>
            <p:nvSpPr>
              <p:cNvPr id="441" name="Google Shape;441;p18"/>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42" name="Google Shape;442;p18"/>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443" name="Google Shape;443;p18"/>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124A167B-EC7B-D44A-131F-EE7DA17064C0}"/>
              </a:ext>
            </a:extLst>
          </p:cNvPr>
          <p:cNvPicPr>
            <a:picLocks noChangeAspect="1"/>
          </p:cNvPicPr>
          <p:nvPr/>
        </p:nvPicPr>
        <p:blipFill>
          <a:blip r:embed="rId3"/>
          <a:stretch>
            <a:fillRect/>
          </a:stretch>
        </p:blipFill>
        <p:spPr>
          <a:xfrm>
            <a:off x="267419" y="409298"/>
            <a:ext cx="11657162" cy="5818458"/>
          </a:xfrm>
          <a:prstGeom prst="rect">
            <a:avLst/>
          </a:prstGeom>
        </p:spPr>
      </p:pic>
    </p:spTree>
    <p:extLst>
      <p:ext uri="{BB962C8B-B14F-4D97-AF65-F5344CB8AC3E}">
        <p14:creationId xmlns:p14="http://schemas.microsoft.com/office/powerpoint/2010/main" val="1327861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pSp>
        <p:nvGrpSpPr>
          <p:cNvPr id="434" name="Google Shape;434;p18"/>
          <p:cNvGrpSpPr/>
          <p:nvPr/>
        </p:nvGrpSpPr>
        <p:grpSpPr>
          <a:xfrm>
            <a:off x="2416367" y="-1963447"/>
            <a:ext cx="9857956" cy="9591678"/>
            <a:chOff x="1781367" y="-2598447"/>
            <a:chExt cx="9857956" cy="9591678"/>
          </a:xfrm>
        </p:grpSpPr>
        <p:grpSp>
          <p:nvGrpSpPr>
            <p:cNvPr id="435" name="Google Shape;435;p18"/>
            <p:cNvGrpSpPr/>
            <p:nvPr/>
          </p:nvGrpSpPr>
          <p:grpSpPr>
            <a:xfrm>
              <a:off x="3733230" y="-2598447"/>
              <a:ext cx="7906093" cy="7664166"/>
              <a:chOff x="3733230" y="-2598447"/>
              <a:chExt cx="7906093" cy="7664166"/>
            </a:xfrm>
          </p:grpSpPr>
          <p:cxnSp>
            <p:nvCxnSpPr>
              <p:cNvPr id="436" name="Google Shape;436;p18"/>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437" name="Google Shape;437;p18"/>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38" name="Google Shape;438;p18"/>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439" name="Google Shape;439;p18"/>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440" name="Google Shape;440;p18"/>
            <p:cNvGrpSpPr/>
            <p:nvPr/>
          </p:nvGrpSpPr>
          <p:grpSpPr>
            <a:xfrm>
              <a:off x="1781367" y="-846725"/>
              <a:ext cx="8394856" cy="7839956"/>
              <a:chOff x="1781366" y="-846725"/>
              <a:chExt cx="8394856" cy="7839956"/>
            </a:xfrm>
          </p:grpSpPr>
          <p:sp>
            <p:nvSpPr>
              <p:cNvPr id="441" name="Google Shape;441;p18"/>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42" name="Google Shape;442;p18"/>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443" name="Google Shape;443;p18"/>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sp>
        <p:nvSpPr>
          <p:cNvPr id="444" name="Google Shape;444;p18"/>
          <p:cNvSpPr txBox="1"/>
          <p:nvPr/>
        </p:nvSpPr>
        <p:spPr>
          <a:xfrm>
            <a:off x="3505200" y="2286000"/>
            <a:ext cx="5105400" cy="1057212"/>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None/>
            </a:pPr>
            <a:r>
              <a:rPr lang="en-US" sz="6600" b="1" dirty="0">
                <a:solidFill>
                  <a:srgbClr val="000000"/>
                </a:solidFill>
                <a:latin typeface="Comfortaa"/>
                <a:ea typeface="Comfortaa"/>
                <a:cs typeface="Comfortaa"/>
                <a:sym typeface="Comfortaa"/>
              </a:rPr>
              <a:t>Full Circuit  </a:t>
            </a:r>
            <a:endParaRPr dirty="0"/>
          </a:p>
        </p:txBody>
      </p:sp>
      <p:pic>
        <p:nvPicPr>
          <p:cNvPr id="3" name="Picture 2">
            <a:extLst>
              <a:ext uri="{FF2B5EF4-FFF2-40B4-BE49-F238E27FC236}">
                <a16:creationId xmlns:a16="http://schemas.microsoft.com/office/drawing/2014/main" id="{3D4D7DBD-871E-05B8-EDAB-B0F0F9076D4B}"/>
              </a:ext>
            </a:extLst>
          </p:cNvPr>
          <p:cNvPicPr>
            <a:picLocks noChangeAspect="1"/>
          </p:cNvPicPr>
          <p:nvPr/>
        </p:nvPicPr>
        <p:blipFill>
          <a:blip r:embed="rId3"/>
          <a:stretch>
            <a:fillRect/>
          </a:stretch>
        </p:blipFill>
        <p:spPr>
          <a:xfrm>
            <a:off x="560717" y="506148"/>
            <a:ext cx="11070566" cy="5506443"/>
          </a:xfrm>
          <a:prstGeom prst="rect">
            <a:avLst/>
          </a:prstGeom>
        </p:spPr>
      </p:pic>
    </p:spTree>
    <p:extLst>
      <p:ext uri="{BB962C8B-B14F-4D97-AF65-F5344CB8AC3E}">
        <p14:creationId xmlns:p14="http://schemas.microsoft.com/office/powerpoint/2010/main" val="4217168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grpSp>
        <p:nvGrpSpPr>
          <p:cNvPr id="464" name="Google Shape;464;p20"/>
          <p:cNvGrpSpPr/>
          <p:nvPr/>
        </p:nvGrpSpPr>
        <p:grpSpPr>
          <a:xfrm>
            <a:off x="2416367" y="-1963447"/>
            <a:ext cx="9857956" cy="9591678"/>
            <a:chOff x="1781367" y="-2598447"/>
            <a:chExt cx="9857956" cy="9591678"/>
          </a:xfrm>
        </p:grpSpPr>
        <p:grpSp>
          <p:nvGrpSpPr>
            <p:cNvPr id="465" name="Google Shape;465;p20"/>
            <p:cNvGrpSpPr/>
            <p:nvPr/>
          </p:nvGrpSpPr>
          <p:grpSpPr>
            <a:xfrm>
              <a:off x="3733230" y="-2598447"/>
              <a:ext cx="7906093" cy="7664166"/>
              <a:chOff x="3733230" y="-2598447"/>
              <a:chExt cx="7906093" cy="7664166"/>
            </a:xfrm>
          </p:grpSpPr>
          <p:cxnSp>
            <p:nvCxnSpPr>
              <p:cNvPr id="466" name="Google Shape;466;p20"/>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467" name="Google Shape;467;p20"/>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68" name="Google Shape;468;p20"/>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469" name="Google Shape;469;p20"/>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470" name="Google Shape;470;p20"/>
            <p:cNvGrpSpPr/>
            <p:nvPr/>
          </p:nvGrpSpPr>
          <p:grpSpPr>
            <a:xfrm>
              <a:off x="1781367" y="-846725"/>
              <a:ext cx="8394856" cy="7839956"/>
              <a:chOff x="1781366" y="-846725"/>
              <a:chExt cx="8394856" cy="7839956"/>
            </a:xfrm>
          </p:grpSpPr>
          <p:sp>
            <p:nvSpPr>
              <p:cNvPr id="471" name="Google Shape;471;p20"/>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472" name="Google Shape;472;p20"/>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473" name="Google Shape;473;p20"/>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sp>
        <p:nvSpPr>
          <p:cNvPr id="474" name="Google Shape;474;p20"/>
          <p:cNvSpPr txBox="1"/>
          <p:nvPr/>
        </p:nvSpPr>
        <p:spPr>
          <a:xfrm>
            <a:off x="3657600" y="2743200"/>
            <a:ext cx="6153538" cy="1057212"/>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None/>
            </a:pPr>
            <a:r>
              <a:rPr lang="en-US" sz="6600" b="1">
                <a:solidFill>
                  <a:srgbClr val="000000"/>
                </a:solidFill>
                <a:latin typeface="Comfortaa"/>
                <a:ea typeface="Comfortaa"/>
                <a:cs typeface="Comfortaa"/>
                <a:sym typeface="Comfortaa"/>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1"/>
        <p:cNvGrpSpPr/>
        <p:nvPr/>
      </p:nvGrpSpPr>
      <p:grpSpPr>
        <a:xfrm>
          <a:off x="0" y="0"/>
          <a:ext cx="0" cy="0"/>
          <a:chOff x="0" y="0"/>
          <a:chExt cx="0" cy="0"/>
        </a:xfrm>
      </p:grpSpPr>
      <p:grpSp>
        <p:nvGrpSpPr>
          <p:cNvPr id="262" name="Google Shape;262;p3"/>
          <p:cNvGrpSpPr/>
          <p:nvPr/>
        </p:nvGrpSpPr>
        <p:grpSpPr>
          <a:xfrm>
            <a:off x="-2065403" y="672700"/>
            <a:ext cx="14682117" cy="6641993"/>
            <a:chOff x="-2700403" y="37700"/>
            <a:chExt cx="14682117" cy="6641993"/>
          </a:xfrm>
        </p:grpSpPr>
        <p:sp>
          <p:nvSpPr>
            <p:cNvPr id="263" name="Google Shape;263;p3"/>
            <p:cNvSpPr/>
            <p:nvPr/>
          </p:nvSpPr>
          <p:spPr>
            <a:xfrm>
              <a:off x="-2700403" y="3189766"/>
              <a:ext cx="5669332" cy="3489927"/>
            </a:xfrm>
            <a:custGeom>
              <a:avLst/>
              <a:gdLst/>
              <a:ahLst/>
              <a:cxnLst/>
              <a:rect l="l" t="t" r="r" b="b"/>
              <a:pathLst>
                <a:path w="21600" h="21600" extrusionOk="0">
                  <a:moveTo>
                    <a:pt x="0" y="21594"/>
                  </a:moveTo>
                  <a:lnTo>
                    <a:pt x="6054" y="0"/>
                  </a:lnTo>
                  <a:lnTo>
                    <a:pt x="21600" y="0"/>
                  </a:lnTo>
                  <a:lnTo>
                    <a:pt x="15515" y="21600"/>
                  </a:lnTo>
                  <a:lnTo>
                    <a:pt x="0" y="21594"/>
                  </a:lnTo>
                  <a:close/>
                </a:path>
              </a:pathLst>
            </a:custGeom>
            <a:noFill/>
            <a:ln w="63500" cap="rnd" cmpd="sng">
              <a:solidFill>
                <a:srgbClr val="FFFFFF"/>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264" name="Google Shape;264;p3"/>
            <p:cNvSpPr/>
            <p:nvPr/>
          </p:nvSpPr>
          <p:spPr>
            <a:xfrm>
              <a:off x="10695028" y="37700"/>
              <a:ext cx="1286686" cy="792058"/>
            </a:xfrm>
            <a:custGeom>
              <a:avLst/>
              <a:gdLst/>
              <a:ahLst/>
              <a:cxnLst/>
              <a:rect l="l" t="t" r="r" b="b"/>
              <a:pathLst>
                <a:path w="21600" h="21600" extrusionOk="0">
                  <a:moveTo>
                    <a:pt x="0" y="21594"/>
                  </a:moveTo>
                  <a:lnTo>
                    <a:pt x="6054" y="0"/>
                  </a:lnTo>
                  <a:lnTo>
                    <a:pt x="21600" y="0"/>
                  </a:lnTo>
                  <a:lnTo>
                    <a:pt x="15515" y="21600"/>
                  </a:lnTo>
                  <a:lnTo>
                    <a:pt x="0" y="21594"/>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rgbClr val="FFFFFF"/>
                </a:solidFill>
                <a:latin typeface="Comfortaa"/>
                <a:ea typeface="Comfortaa"/>
                <a:cs typeface="Comfortaa"/>
                <a:sym typeface="Comfortaa"/>
              </a:endParaRPr>
            </a:p>
          </p:txBody>
        </p:sp>
        <p:sp>
          <p:nvSpPr>
            <p:cNvPr id="265" name="Google Shape;265;p3"/>
            <p:cNvSpPr/>
            <p:nvPr/>
          </p:nvSpPr>
          <p:spPr>
            <a:xfrm>
              <a:off x="1510045" y="5386918"/>
              <a:ext cx="691910" cy="425926"/>
            </a:xfrm>
            <a:custGeom>
              <a:avLst/>
              <a:gdLst/>
              <a:ahLst/>
              <a:cxnLst/>
              <a:rect l="l" t="t" r="r" b="b"/>
              <a:pathLst>
                <a:path w="21600" h="21600" extrusionOk="0">
                  <a:moveTo>
                    <a:pt x="0" y="21594"/>
                  </a:moveTo>
                  <a:lnTo>
                    <a:pt x="6054" y="0"/>
                  </a:lnTo>
                  <a:lnTo>
                    <a:pt x="21600" y="0"/>
                  </a:lnTo>
                  <a:lnTo>
                    <a:pt x="15515" y="21600"/>
                  </a:lnTo>
                  <a:lnTo>
                    <a:pt x="0" y="21594"/>
                  </a:lnTo>
                  <a:close/>
                </a:path>
              </a:pathLst>
            </a:custGeom>
            <a:solidFill>
              <a:srgbClr val="FFFFFF"/>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rgbClr val="FFFFFF"/>
                </a:solidFill>
                <a:latin typeface="Comfortaa"/>
                <a:ea typeface="Comfortaa"/>
                <a:cs typeface="Comfortaa"/>
                <a:sym typeface="Comfortaa"/>
              </a:endParaRPr>
            </a:p>
          </p:txBody>
        </p:sp>
      </p:grpSp>
      <p:sp>
        <p:nvSpPr>
          <p:cNvPr id="266" name="Google Shape;266;p3"/>
          <p:cNvSpPr/>
          <p:nvPr/>
        </p:nvSpPr>
        <p:spPr>
          <a:xfrm>
            <a:off x="4072042" y="3598700"/>
            <a:ext cx="2068995" cy="13853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FFFFFF"/>
                </a:solidFill>
                <a:latin typeface="Comfortaa"/>
                <a:ea typeface="Comfortaa"/>
                <a:cs typeface="Comfortaa"/>
                <a:sym typeface="Comfortaa"/>
              </a:rPr>
              <a:t>Making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a quadrature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down converter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for modern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wireless receivers</a:t>
            </a:r>
            <a:endParaRPr/>
          </a:p>
        </p:txBody>
      </p:sp>
      <p:sp>
        <p:nvSpPr>
          <p:cNvPr id="267" name="Google Shape;267;p3"/>
          <p:cNvSpPr/>
          <p:nvPr/>
        </p:nvSpPr>
        <p:spPr>
          <a:xfrm>
            <a:off x="4193652" y="2479980"/>
            <a:ext cx="584674" cy="1033876"/>
          </a:xfrm>
          <a:custGeom>
            <a:avLst/>
            <a:gdLst/>
            <a:ahLst/>
            <a:cxnLst/>
            <a:rect l="l" t="t" r="r" b="b"/>
            <a:pathLst>
              <a:path w="833119" h="1473200" extrusionOk="0">
                <a:moveTo>
                  <a:pt x="457200" y="0"/>
                </a:moveTo>
                <a:lnTo>
                  <a:pt x="0" y="833120"/>
                </a:lnTo>
                <a:lnTo>
                  <a:pt x="365760" y="833120"/>
                </a:lnTo>
                <a:lnTo>
                  <a:pt x="233680" y="1473200"/>
                </a:lnTo>
                <a:lnTo>
                  <a:pt x="833120" y="619760"/>
                </a:lnTo>
                <a:lnTo>
                  <a:pt x="416560" y="609600"/>
                </a:lnTo>
                <a:lnTo>
                  <a:pt x="457200" y="0"/>
                </a:lnTo>
                <a:close/>
              </a:path>
            </a:pathLst>
          </a:custGeom>
          <a:solidFill>
            <a:srgbClr val="FF7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omfortaa"/>
              <a:ea typeface="Comfortaa"/>
              <a:cs typeface="Comfortaa"/>
              <a:sym typeface="Comfortaa"/>
            </a:endParaRPr>
          </a:p>
        </p:txBody>
      </p:sp>
      <p:sp>
        <p:nvSpPr>
          <p:cNvPr id="268" name="Google Shape;268;p3"/>
          <p:cNvSpPr/>
          <p:nvPr/>
        </p:nvSpPr>
        <p:spPr>
          <a:xfrm>
            <a:off x="6919161" y="3598700"/>
            <a:ext cx="2217532" cy="166238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FFFFFF"/>
                </a:solidFill>
                <a:latin typeface="Comfortaa"/>
                <a:ea typeface="Comfortaa"/>
                <a:cs typeface="Comfortaa"/>
                <a:sym typeface="Comfortaa"/>
              </a:rPr>
              <a:t>Implementing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a switch (mixer),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quadrature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oscillator,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and simple RC low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pass filter</a:t>
            </a:r>
            <a:endParaRPr/>
          </a:p>
        </p:txBody>
      </p:sp>
      <p:sp>
        <p:nvSpPr>
          <p:cNvPr id="269" name="Google Shape;269;p3"/>
          <p:cNvSpPr/>
          <p:nvPr/>
        </p:nvSpPr>
        <p:spPr>
          <a:xfrm>
            <a:off x="7040770" y="2479980"/>
            <a:ext cx="584674" cy="1033876"/>
          </a:xfrm>
          <a:custGeom>
            <a:avLst/>
            <a:gdLst/>
            <a:ahLst/>
            <a:cxnLst/>
            <a:rect l="l" t="t" r="r" b="b"/>
            <a:pathLst>
              <a:path w="833119" h="1473200" extrusionOk="0">
                <a:moveTo>
                  <a:pt x="457200" y="0"/>
                </a:moveTo>
                <a:lnTo>
                  <a:pt x="0" y="833120"/>
                </a:lnTo>
                <a:lnTo>
                  <a:pt x="365760" y="833120"/>
                </a:lnTo>
                <a:lnTo>
                  <a:pt x="233680" y="1473200"/>
                </a:lnTo>
                <a:lnTo>
                  <a:pt x="833120" y="619760"/>
                </a:lnTo>
                <a:lnTo>
                  <a:pt x="416560" y="609600"/>
                </a:lnTo>
                <a:lnTo>
                  <a:pt x="457200" y="0"/>
                </a:lnTo>
                <a:close/>
              </a:path>
            </a:pathLst>
          </a:custGeom>
          <a:solidFill>
            <a:srgbClr val="FF7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omfortaa"/>
              <a:ea typeface="Comfortaa"/>
              <a:cs typeface="Comfortaa"/>
              <a:sym typeface="Comfortaa"/>
            </a:endParaRPr>
          </a:p>
        </p:txBody>
      </p:sp>
      <p:sp>
        <p:nvSpPr>
          <p:cNvPr id="270" name="Google Shape;270;p3"/>
          <p:cNvSpPr/>
          <p:nvPr/>
        </p:nvSpPr>
        <p:spPr>
          <a:xfrm>
            <a:off x="9766278" y="3598700"/>
            <a:ext cx="2244212" cy="13853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FFFFFF"/>
                </a:solidFill>
                <a:latin typeface="Comfortaa"/>
                <a:ea typeface="Comfortaa"/>
                <a:cs typeface="Comfortaa"/>
                <a:sym typeface="Comfortaa"/>
              </a:rPr>
              <a:t>Assembling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all components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and implementing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the Quadrature </a:t>
            </a:r>
            <a:br>
              <a:rPr lang="en-US" sz="1800">
                <a:solidFill>
                  <a:srgbClr val="FFFFFF"/>
                </a:solidFill>
                <a:latin typeface="Comfortaa"/>
                <a:ea typeface="Comfortaa"/>
                <a:cs typeface="Comfortaa"/>
                <a:sym typeface="Comfortaa"/>
              </a:rPr>
            </a:br>
            <a:r>
              <a:rPr lang="en-US" sz="1800">
                <a:solidFill>
                  <a:srgbClr val="FFFFFF"/>
                </a:solidFill>
                <a:latin typeface="Comfortaa"/>
                <a:ea typeface="Comfortaa"/>
                <a:cs typeface="Comfortaa"/>
                <a:sym typeface="Comfortaa"/>
              </a:rPr>
              <a:t>Down Converter</a:t>
            </a:r>
            <a:endParaRPr/>
          </a:p>
        </p:txBody>
      </p:sp>
      <p:sp>
        <p:nvSpPr>
          <p:cNvPr id="271" name="Google Shape;271;p3"/>
          <p:cNvSpPr/>
          <p:nvPr/>
        </p:nvSpPr>
        <p:spPr>
          <a:xfrm>
            <a:off x="9887886" y="2479980"/>
            <a:ext cx="584674" cy="1033876"/>
          </a:xfrm>
          <a:custGeom>
            <a:avLst/>
            <a:gdLst/>
            <a:ahLst/>
            <a:cxnLst/>
            <a:rect l="l" t="t" r="r" b="b"/>
            <a:pathLst>
              <a:path w="833119" h="1473200" extrusionOk="0">
                <a:moveTo>
                  <a:pt x="457200" y="0"/>
                </a:moveTo>
                <a:lnTo>
                  <a:pt x="0" y="833120"/>
                </a:lnTo>
                <a:lnTo>
                  <a:pt x="365760" y="833120"/>
                </a:lnTo>
                <a:lnTo>
                  <a:pt x="233680" y="1473200"/>
                </a:lnTo>
                <a:lnTo>
                  <a:pt x="833120" y="619760"/>
                </a:lnTo>
                <a:lnTo>
                  <a:pt x="416560" y="609600"/>
                </a:lnTo>
                <a:lnTo>
                  <a:pt x="457200" y="0"/>
                </a:lnTo>
                <a:close/>
              </a:path>
            </a:pathLst>
          </a:custGeom>
          <a:solidFill>
            <a:srgbClr val="FF7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omfortaa"/>
              <a:ea typeface="Comfortaa"/>
              <a:cs typeface="Comfortaa"/>
              <a:sym typeface="Comfortaa"/>
            </a:endParaRPr>
          </a:p>
        </p:txBody>
      </p:sp>
      <p:sp>
        <p:nvSpPr>
          <p:cNvPr id="272" name="Google Shape;272;p3"/>
          <p:cNvSpPr/>
          <p:nvPr/>
        </p:nvSpPr>
        <p:spPr>
          <a:xfrm>
            <a:off x="580910" y="979580"/>
            <a:ext cx="8659186" cy="532109"/>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None/>
            </a:pPr>
            <a:r>
              <a:rPr lang="en-US" sz="3600" b="1">
                <a:solidFill>
                  <a:srgbClr val="FFFFFF"/>
                </a:solidFill>
                <a:latin typeface="Comfortaa"/>
                <a:ea typeface="Comfortaa"/>
                <a:cs typeface="Comfortaa"/>
                <a:sym typeface="Comfortaa"/>
              </a:rPr>
              <a:t>Quadrature Down Converter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
          <p:cNvGrpSpPr/>
          <p:nvPr/>
        </p:nvGrpSpPr>
        <p:grpSpPr>
          <a:xfrm>
            <a:off x="2416367" y="-1963447"/>
            <a:ext cx="9857956" cy="9591678"/>
            <a:chOff x="1781367" y="-2598447"/>
            <a:chExt cx="9857956" cy="9591678"/>
          </a:xfrm>
        </p:grpSpPr>
        <p:grpSp>
          <p:nvGrpSpPr>
            <p:cNvPr id="278" name="Google Shape;278;p4"/>
            <p:cNvGrpSpPr/>
            <p:nvPr/>
          </p:nvGrpSpPr>
          <p:grpSpPr>
            <a:xfrm>
              <a:off x="3733230" y="-2598447"/>
              <a:ext cx="7906093" cy="7664166"/>
              <a:chOff x="3733230" y="-2598447"/>
              <a:chExt cx="7906093" cy="7664166"/>
            </a:xfrm>
          </p:grpSpPr>
          <p:cxnSp>
            <p:nvCxnSpPr>
              <p:cNvPr id="279" name="Google Shape;279;p4"/>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280" name="Google Shape;280;p4"/>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281" name="Google Shape;281;p4"/>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282" name="Google Shape;282;p4"/>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283" name="Google Shape;283;p4"/>
            <p:cNvGrpSpPr/>
            <p:nvPr/>
          </p:nvGrpSpPr>
          <p:grpSpPr>
            <a:xfrm>
              <a:off x="1781367" y="-846725"/>
              <a:ext cx="8394856" cy="7839956"/>
              <a:chOff x="1781366" y="-846725"/>
              <a:chExt cx="8394856" cy="7839956"/>
            </a:xfrm>
          </p:grpSpPr>
          <p:sp>
            <p:nvSpPr>
              <p:cNvPr id="284" name="Google Shape;284;p4"/>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000000"/>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285" name="Google Shape;285;p4"/>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286" name="Google Shape;286;p4"/>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sp>
        <p:nvSpPr>
          <p:cNvPr id="287" name="Google Shape;287;p4"/>
          <p:cNvSpPr/>
          <p:nvPr/>
        </p:nvSpPr>
        <p:spPr>
          <a:xfrm>
            <a:off x="4368231" y="2389489"/>
            <a:ext cx="5824484" cy="1940636"/>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None/>
            </a:pPr>
            <a:r>
              <a:rPr lang="en-US" sz="6600" b="1">
                <a:solidFill>
                  <a:srgbClr val="000000"/>
                </a:solidFill>
                <a:latin typeface="Comfortaa"/>
                <a:ea typeface="Comfortaa"/>
                <a:cs typeface="Comfortaa"/>
                <a:sym typeface="Comfortaa"/>
              </a:rPr>
              <a:t>LT SPICE </a:t>
            </a:r>
            <a:br>
              <a:rPr lang="en-US" sz="6600" b="1">
                <a:solidFill>
                  <a:srgbClr val="000000"/>
                </a:solidFill>
                <a:latin typeface="Comfortaa"/>
                <a:ea typeface="Comfortaa"/>
                <a:cs typeface="Comfortaa"/>
                <a:sym typeface="Comfortaa"/>
              </a:rPr>
            </a:br>
            <a:r>
              <a:rPr lang="en-US" sz="6600" b="1">
                <a:solidFill>
                  <a:srgbClr val="000000"/>
                </a:solidFill>
                <a:latin typeface="Comfortaa"/>
                <a:ea typeface="Comfortaa"/>
                <a:cs typeface="Comfortaa"/>
                <a:sym typeface="Comfortaa"/>
              </a:rPr>
              <a:t>SIMULATION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92" name="Google Shape;292;p5"/>
          <p:cNvGrpSpPr/>
          <p:nvPr/>
        </p:nvGrpSpPr>
        <p:grpSpPr>
          <a:xfrm>
            <a:off x="2416367" y="-1963447"/>
            <a:ext cx="9857956" cy="9591678"/>
            <a:chOff x="1781367" y="-2598447"/>
            <a:chExt cx="9857956" cy="9591678"/>
          </a:xfrm>
        </p:grpSpPr>
        <p:grpSp>
          <p:nvGrpSpPr>
            <p:cNvPr id="293" name="Google Shape;293;p5"/>
            <p:cNvGrpSpPr/>
            <p:nvPr/>
          </p:nvGrpSpPr>
          <p:grpSpPr>
            <a:xfrm>
              <a:off x="3733230" y="-2598447"/>
              <a:ext cx="7906093" cy="7664166"/>
              <a:chOff x="3733230" y="-2598447"/>
              <a:chExt cx="7906093" cy="7664166"/>
            </a:xfrm>
          </p:grpSpPr>
          <p:cxnSp>
            <p:nvCxnSpPr>
              <p:cNvPr id="294" name="Google Shape;294;p5"/>
              <p:cNvCxnSpPr/>
              <p:nvPr/>
            </p:nvCxnSpPr>
            <p:spPr>
              <a:xfrm rot="10800000" flipH="1">
                <a:off x="3733230" y="5065718"/>
                <a:ext cx="3329608" cy="1"/>
              </a:xfrm>
              <a:prstGeom prst="straightConnector1">
                <a:avLst/>
              </a:prstGeom>
              <a:noFill/>
              <a:ln w="88900" cap="flat" cmpd="sng">
                <a:solidFill>
                  <a:srgbClr val="FF7914"/>
                </a:solidFill>
                <a:prstDash val="solid"/>
                <a:miter lim="400000"/>
                <a:headEnd type="none" w="sm" len="sm"/>
                <a:tailEnd type="none" w="sm" len="sm"/>
              </a:ln>
            </p:spPr>
          </p:cxnSp>
          <p:sp>
            <p:nvSpPr>
              <p:cNvPr id="295" name="Google Shape;295;p5"/>
              <p:cNvSpPr/>
              <p:nvPr/>
            </p:nvSpPr>
            <p:spPr>
              <a:xfrm>
                <a:off x="9606513" y="-2598447"/>
                <a:ext cx="2032810" cy="39471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296" name="Google Shape;296;p5"/>
              <p:cNvSpPr/>
              <p:nvPr/>
            </p:nvSpPr>
            <p:spPr>
              <a:xfrm>
                <a:off x="10176219" y="-2005566"/>
                <a:ext cx="1292319" cy="2509307"/>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rnd" cmpd="sng">
                <a:solidFill>
                  <a:srgbClr val="FF7914"/>
                </a:solidFill>
                <a:prstDash val="dot"/>
                <a:round/>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sp>
          <p:nvSpPr>
            <p:cNvPr id="297" name="Google Shape;297;p5"/>
            <p:cNvSpPr/>
            <p:nvPr/>
          </p:nvSpPr>
          <p:spPr>
            <a:xfrm>
              <a:off x="10176221" y="4470750"/>
              <a:ext cx="1299104" cy="252248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298" name="Google Shape;298;p5"/>
            <p:cNvGrpSpPr/>
            <p:nvPr/>
          </p:nvGrpSpPr>
          <p:grpSpPr>
            <a:xfrm>
              <a:off x="1781367" y="-846725"/>
              <a:ext cx="8394856" cy="7839956"/>
              <a:chOff x="1781366" y="-846725"/>
              <a:chExt cx="8394856" cy="7839956"/>
            </a:xfrm>
          </p:grpSpPr>
          <p:sp>
            <p:nvSpPr>
              <p:cNvPr id="299" name="Google Shape;299;p5"/>
              <p:cNvSpPr/>
              <p:nvPr/>
            </p:nvSpPr>
            <p:spPr>
              <a:xfrm>
                <a:off x="1781366" y="-846725"/>
                <a:ext cx="450377" cy="874501"/>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50800" cap="flat" cmpd="sng">
                <a:solidFill>
                  <a:srgbClr val="FF7914"/>
                </a:solidFill>
                <a:prstDash val="solid"/>
                <a:miter lim="8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300" name="Google Shape;300;p5"/>
              <p:cNvSpPr/>
              <p:nvPr/>
            </p:nvSpPr>
            <p:spPr>
              <a:xfrm>
                <a:off x="9315788" y="5322518"/>
                <a:ext cx="860434" cy="1670713"/>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301" name="Google Shape;301;p5"/>
          <p:cNvSpPr/>
          <p:nvPr/>
        </p:nvSpPr>
        <p:spPr>
          <a:xfrm>
            <a:off x="4497709" y="559042"/>
            <a:ext cx="677004" cy="1314542"/>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pic>
        <p:nvPicPr>
          <p:cNvPr id="302" name="Google Shape;302;p5"/>
          <p:cNvPicPr preferRelativeResize="0"/>
          <p:nvPr/>
        </p:nvPicPr>
        <p:blipFill rotWithShape="1">
          <a:blip r:embed="rId3">
            <a:alphaModFix/>
          </a:blip>
          <a:srcRect/>
          <a:stretch/>
        </p:blipFill>
        <p:spPr>
          <a:xfrm>
            <a:off x="2286000" y="990600"/>
            <a:ext cx="7186283" cy="5067739"/>
          </a:xfrm>
          <a:prstGeom prst="rect">
            <a:avLst/>
          </a:prstGeom>
          <a:solidFill>
            <a:schemeClr val="dk1"/>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p6"/>
          <p:cNvGrpSpPr/>
          <p:nvPr/>
        </p:nvGrpSpPr>
        <p:grpSpPr>
          <a:xfrm>
            <a:off x="189337" y="-166007"/>
            <a:ext cx="11374350" cy="8145744"/>
            <a:chOff x="-445663" y="-801007"/>
            <a:chExt cx="11374350" cy="8145744"/>
          </a:xfrm>
        </p:grpSpPr>
        <p:sp>
          <p:nvSpPr>
            <p:cNvPr id="308" name="Google Shape;308;p6"/>
            <p:cNvSpPr/>
            <p:nvPr/>
          </p:nvSpPr>
          <p:spPr>
            <a:xfrm>
              <a:off x="-445663" y="-801007"/>
              <a:ext cx="710748" cy="1380068"/>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309" name="Google Shape;309;p6"/>
            <p:cNvGrpSpPr/>
            <p:nvPr/>
          </p:nvGrpSpPr>
          <p:grpSpPr>
            <a:xfrm>
              <a:off x="7523160" y="-335575"/>
              <a:ext cx="3405527" cy="7680312"/>
              <a:chOff x="7523160" y="-335575"/>
              <a:chExt cx="3405527" cy="7680312"/>
            </a:xfrm>
          </p:grpSpPr>
          <p:sp>
            <p:nvSpPr>
              <p:cNvPr id="310" name="Google Shape;310;p6"/>
              <p:cNvSpPr/>
              <p:nvPr/>
            </p:nvSpPr>
            <p:spPr>
              <a:xfrm>
                <a:off x="8970298" y="3542112"/>
                <a:ext cx="1958389" cy="38026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311" name="Google Shape;311;p6"/>
              <p:cNvSpPr/>
              <p:nvPr/>
            </p:nvSpPr>
            <p:spPr>
              <a:xfrm>
                <a:off x="7523160" y="-335575"/>
                <a:ext cx="804420" cy="1561950"/>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000000"/>
                </a:solidFill>
                <a:prstDash val="solid"/>
                <a:miter lim="4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312" name="Google Shape;312;p6"/>
          <p:cNvSpPr/>
          <p:nvPr/>
        </p:nvSpPr>
        <p:spPr>
          <a:xfrm flipH="1">
            <a:off x="2971797" y="3202550"/>
            <a:ext cx="5186362" cy="73866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2400">
                <a:solidFill>
                  <a:srgbClr val="000000"/>
                </a:solidFill>
                <a:latin typeface="Comfortaa"/>
                <a:ea typeface="Comfortaa"/>
                <a:cs typeface="Comfortaa"/>
                <a:sym typeface="Comfortaa"/>
              </a:rPr>
              <a:t>Mixes two signals by switching action </a:t>
            </a:r>
            <a:endParaRPr sz="2400">
              <a:solidFill>
                <a:srgbClr val="000000"/>
              </a:solidFill>
              <a:latin typeface="Comfortaa"/>
              <a:ea typeface="Comfortaa"/>
              <a:cs typeface="Comfortaa"/>
              <a:sym typeface="Comfortaa"/>
            </a:endParaRPr>
          </a:p>
        </p:txBody>
      </p:sp>
      <p:sp>
        <p:nvSpPr>
          <p:cNvPr id="313" name="Google Shape;313;p6"/>
          <p:cNvSpPr/>
          <p:nvPr/>
        </p:nvSpPr>
        <p:spPr>
          <a:xfrm rot="1533199">
            <a:off x="1138313" y="883350"/>
            <a:ext cx="710750" cy="1380068"/>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sp>
        <p:nvSpPr>
          <p:cNvPr id="314" name="Google Shape;314;p6"/>
          <p:cNvSpPr/>
          <p:nvPr/>
        </p:nvSpPr>
        <p:spPr>
          <a:xfrm>
            <a:off x="2111949" y="397376"/>
            <a:ext cx="4367063" cy="1169551"/>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None/>
            </a:pPr>
            <a:r>
              <a:rPr lang="en-US" sz="8000" b="1" dirty="0">
                <a:solidFill>
                  <a:srgbClr val="000000"/>
                </a:solidFill>
                <a:latin typeface="Comfortaa"/>
                <a:ea typeface="Comfortaa"/>
                <a:cs typeface="Comfortaa"/>
                <a:sym typeface="Comfortaa"/>
              </a:rPr>
              <a:t>Mixer</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p6"/>
          <p:cNvGrpSpPr/>
          <p:nvPr/>
        </p:nvGrpSpPr>
        <p:grpSpPr>
          <a:xfrm>
            <a:off x="189337" y="-166007"/>
            <a:ext cx="11374350" cy="8145744"/>
            <a:chOff x="-445663" y="-801007"/>
            <a:chExt cx="11374350" cy="8145744"/>
          </a:xfrm>
        </p:grpSpPr>
        <p:sp>
          <p:nvSpPr>
            <p:cNvPr id="308" name="Google Shape;308;p6"/>
            <p:cNvSpPr/>
            <p:nvPr/>
          </p:nvSpPr>
          <p:spPr>
            <a:xfrm>
              <a:off x="-445663" y="-801007"/>
              <a:ext cx="710748" cy="1380068"/>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309" name="Google Shape;309;p6"/>
            <p:cNvGrpSpPr/>
            <p:nvPr/>
          </p:nvGrpSpPr>
          <p:grpSpPr>
            <a:xfrm>
              <a:off x="8690513" y="-667917"/>
              <a:ext cx="2238174" cy="8012654"/>
              <a:chOff x="8690513" y="-667917"/>
              <a:chExt cx="2238174" cy="8012654"/>
            </a:xfrm>
          </p:grpSpPr>
          <p:sp>
            <p:nvSpPr>
              <p:cNvPr id="310" name="Google Shape;310;p6"/>
              <p:cNvSpPr/>
              <p:nvPr/>
            </p:nvSpPr>
            <p:spPr>
              <a:xfrm>
                <a:off x="8970298" y="3542112"/>
                <a:ext cx="1958389" cy="38026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311" name="Google Shape;311;p6"/>
              <p:cNvSpPr/>
              <p:nvPr/>
            </p:nvSpPr>
            <p:spPr>
              <a:xfrm rot="2239636">
                <a:off x="8690513" y="-667917"/>
                <a:ext cx="804420" cy="1561950"/>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000000"/>
                </a:solidFill>
                <a:prstDash val="solid"/>
                <a:miter lim="400000"/>
                <a:headEnd type="none" w="sm" len="sm"/>
                <a:tailEnd type="none" w="sm" len="sm"/>
              </a:ln>
            </p:spPr>
            <p:txBody>
              <a:bodyPr spcFirstLastPara="1" wrap="square" lIns="25375" tIns="25375" rIns="25375" bIns="25375" anchor="ctr" anchorCtr="0">
                <a:noAutofit/>
              </a:bodyPr>
              <a:lstStyle/>
              <a:p>
                <a:pPr marL="0" marR="0" lvl="0" indent="0" algn="r" rtl="0">
                  <a:spcBef>
                    <a:spcPts val="0"/>
                  </a:spcBef>
                  <a:spcAft>
                    <a:spcPts val="0"/>
                  </a:spcAft>
                  <a:buNone/>
                </a:pPr>
                <a:endParaRPr sz="1600" dirty="0">
                  <a:solidFill>
                    <a:schemeClr val="dk1"/>
                  </a:solidFill>
                  <a:latin typeface="Comfortaa"/>
                  <a:ea typeface="Comfortaa"/>
                  <a:cs typeface="Comfortaa"/>
                  <a:sym typeface="Comfortaa"/>
                </a:endParaRPr>
              </a:p>
            </p:txBody>
          </p:sp>
        </p:grpSp>
      </p:grpSp>
      <p:sp>
        <p:nvSpPr>
          <p:cNvPr id="313" name="Google Shape;313;p6"/>
          <p:cNvSpPr/>
          <p:nvPr/>
        </p:nvSpPr>
        <p:spPr>
          <a:xfrm rot="1533199">
            <a:off x="6043868" y="-31051"/>
            <a:ext cx="710750" cy="1380068"/>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sp>
        <p:nvSpPr>
          <p:cNvPr id="2" name="TextBox 1">
            <a:extLst>
              <a:ext uri="{FF2B5EF4-FFF2-40B4-BE49-F238E27FC236}">
                <a16:creationId xmlns:a16="http://schemas.microsoft.com/office/drawing/2014/main" id="{7557C09C-7CA6-C9AE-65A6-C079A14A96C5}"/>
              </a:ext>
            </a:extLst>
          </p:cNvPr>
          <p:cNvSpPr txBox="1"/>
          <p:nvPr/>
        </p:nvSpPr>
        <p:spPr>
          <a:xfrm>
            <a:off x="540589" y="1375087"/>
            <a:ext cx="11065779" cy="3970318"/>
          </a:xfrm>
          <a:prstGeom prst="rect">
            <a:avLst/>
          </a:prstGeom>
          <a:noFill/>
        </p:spPr>
        <p:txBody>
          <a:bodyPr wrap="square" rtlCol="0">
            <a:spAutoFit/>
          </a:bodyPr>
          <a:lstStyle/>
          <a:p>
            <a:r>
              <a:rPr lang="en-US" dirty="0">
                <a:ln w="0">
                  <a:solidFill>
                    <a:schemeClr val="tx1"/>
                  </a:solidFill>
                </a:ln>
                <a:solidFill>
                  <a:schemeClr val="accent1"/>
                </a:solidFill>
                <a:effectLst>
                  <a:outerShdw blurRad="38100" dist="25400" dir="5400000" algn="ctr" rotWithShape="0">
                    <a:srgbClr val="6E747A">
                      <a:alpha val="43000"/>
                    </a:srgbClr>
                  </a:outerShdw>
                </a:effectLst>
                <a:ea typeface="+mn-lt"/>
                <a:cs typeface="+mn-lt"/>
              </a:rPr>
              <a:t>The quadrature oscillator has two outputs, one generates a sine wave and the other generates a cos wave with same frequency and amplitude.</a:t>
            </a:r>
            <a:endParaRPr lang="en-US" dirty="0">
              <a:ln w="0">
                <a:solidFill>
                  <a:schemeClr val="tx1"/>
                </a:solidFill>
              </a:ln>
              <a:solidFill>
                <a:schemeClr val="accent1"/>
              </a:solidFill>
              <a:effectLst>
                <a:outerShdw blurRad="38100" dist="25400" dir="5400000" algn="ctr" rotWithShape="0">
                  <a:srgbClr val="6E747A">
                    <a:alpha val="43000"/>
                  </a:srgbClr>
                </a:outerShdw>
              </a:effectLst>
            </a:endParaRPr>
          </a:p>
          <a:p>
            <a:r>
              <a:rPr lang="en-US" dirty="0">
                <a:ln w="0">
                  <a:solidFill>
                    <a:schemeClr val="tx1"/>
                  </a:solidFill>
                </a:ln>
                <a:solidFill>
                  <a:schemeClr val="accent1"/>
                </a:solidFill>
                <a:effectLst>
                  <a:outerShdw blurRad="38100" dist="25400" dir="5400000" algn="ctr" rotWithShape="0">
                    <a:srgbClr val="6E747A">
                      <a:alpha val="43000"/>
                    </a:srgbClr>
                  </a:outerShdw>
                </a:effectLst>
                <a:cs typeface="Arial"/>
              </a:rPr>
              <a:t>This oscillator consists 2 op-amps from which sine and cos waves are generated, set of resistors and capacitors whose network is fed back to the input of op-amp and thus they acts as integrator circuits.</a:t>
            </a:r>
            <a:endParaRPr lang="en-US" dirty="0">
              <a:ln w="0">
                <a:solidFill>
                  <a:schemeClr val="tx1"/>
                </a:solidFill>
              </a:ln>
              <a:solidFill>
                <a:schemeClr val="accent1"/>
              </a:solidFill>
              <a:effectLst>
                <a:outerShdw blurRad="38100" dist="25400" dir="5400000" algn="ctr" rotWithShape="0">
                  <a:srgbClr val="6E747A">
                    <a:alpha val="43000"/>
                  </a:srgbClr>
                </a:outerShdw>
              </a:effectLst>
            </a:endParaRPr>
          </a:p>
          <a:p>
            <a:pPr marL="0" indent="0">
              <a:buNone/>
            </a:pPr>
            <a:endParaRPr lang="en-US" dirty="0">
              <a:ln w="0">
                <a:solidFill>
                  <a:schemeClr val="tx1"/>
                </a:solidFill>
              </a:ln>
              <a:solidFill>
                <a:schemeClr val="accent1"/>
              </a:solidFill>
              <a:effectLst>
                <a:outerShdw blurRad="38100" dist="25400" dir="5400000" algn="ctr" rotWithShape="0">
                  <a:srgbClr val="6E747A">
                    <a:alpha val="43000"/>
                  </a:srgbClr>
                </a:outerShdw>
              </a:effectLst>
              <a:ea typeface="+mn-lt"/>
              <a:cs typeface="+mn-lt"/>
            </a:endParaRPr>
          </a:p>
          <a:p>
            <a:r>
              <a:rPr lang="en-US" dirty="0">
                <a:ln w="0">
                  <a:solidFill>
                    <a:schemeClr val="tx1"/>
                  </a:solidFill>
                </a:ln>
                <a:solidFill>
                  <a:schemeClr val="accent1"/>
                </a:solidFill>
                <a:effectLst>
                  <a:outerShdw blurRad="38100" dist="25400" dir="5400000" algn="ctr" rotWithShape="0">
                    <a:srgbClr val="6E747A">
                      <a:alpha val="43000"/>
                    </a:srgbClr>
                  </a:outerShdw>
                </a:effectLst>
                <a:ea typeface="+mn-lt"/>
                <a:cs typeface="+mn-lt"/>
              </a:rPr>
              <a:t>The noise signal given in the circuit goes into one of the op-amp and gets amplified and upon multiple integrations it becomes a sine wave in saturation. </a:t>
            </a:r>
            <a:r>
              <a:rPr lang="en-US" dirty="0">
                <a:ln w="0">
                  <a:solidFill>
                    <a:schemeClr val="tx1"/>
                  </a:solidFill>
                </a:ln>
                <a:solidFill>
                  <a:schemeClr val="accent1"/>
                </a:solidFill>
                <a:effectLst>
                  <a:outerShdw blurRad="38100" dist="25400" dir="5400000" algn="ctr" rotWithShape="0">
                    <a:srgbClr val="6E747A">
                      <a:alpha val="43000"/>
                    </a:srgbClr>
                  </a:outerShdw>
                </a:effectLst>
                <a:cs typeface="Arial"/>
              </a:rPr>
              <a:t>This sine wave output is fed back to another op-amp which again integrates the signal, thus generating a cos wave</a:t>
            </a:r>
            <a:endParaRPr lang="en-US" dirty="0">
              <a:ln w="0">
                <a:solidFill>
                  <a:schemeClr val="tx1"/>
                </a:solidFill>
              </a:ln>
              <a:solidFill>
                <a:schemeClr val="accent1"/>
              </a:solidFill>
              <a:effectLst>
                <a:outerShdw blurRad="38100" dist="25400" dir="5400000" algn="ctr" rotWithShape="0">
                  <a:srgbClr val="6E747A">
                    <a:alpha val="43000"/>
                  </a:srgbClr>
                </a:outerShdw>
              </a:effectLst>
            </a:endParaRPr>
          </a:p>
          <a:p>
            <a:r>
              <a:rPr lang="en-US" dirty="0">
                <a:ln w="0">
                  <a:solidFill>
                    <a:schemeClr val="tx1"/>
                  </a:solidFill>
                </a:ln>
                <a:solidFill>
                  <a:schemeClr val="accent1"/>
                </a:solidFill>
                <a:effectLst>
                  <a:outerShdw blurRad="38100" dist="25400" dir="5400000" algn="ctr" rotWithShape="0">
                    <a:srgbClr val="6E747A">
                      <a:alpha val="43000"/>
                    </a:srgbClr>
                  </a:outerShdw>
                </a:effectLst>
                <a:cs typeface="Arial"/>
              </a:rPr>
              <a:t>There are even diodes and a resistive divider across the diodes and one feedback path of op-amp to control the voltage of the output as well.</a:t>
            </a:r>
            <a:endParaRPr lang="en-US" dirty="0">
              <a:ln w="0">
                <a:solidFill>
                  <a:schemeClr val="tx1"/>
                </a:solidFill>
              </a:ln>
              <a:solidFill>
                <a:schemeClr val="accent1"/>
              </a:solidFill>
              <a:effectLst>
                <a:outerShdw blurRad="38100" dist="25400" dir="5400000" algn="ctr" rotWithShape="0">
                  <a:srgbClr val="6E747A">
                    <a:alpha val="43000"/>
                  </a:srgbClr>
                </a:outerShdw>
              </a:effectLst>
            </a:endParaRPr>
          </a:p>
          <a:p>
            <a:pPr marL="0" indent="0">
              <a:buNone/>
            </a:pPr>
            <a:endParaRPr lang="en-US" dirty="0">
              <a:ln w="0">
                <a:solidFill>
                  <a:schemeClr val="tx1"/>
                </a:solidFill>
              </a:ln>
              <a:solidFill>
                <a:schemeClr val="accent1"/>
              </a:solidFill>
              <a:effectLst>
                <a:outerShdw blurRad="38100" dist="25400" dir="5400000" algn="ctr" rotWithShape="0">
                  <a:srgbClr val="6E747A">
                    <a:alpha val="43000"/>
                  </a:srgbClr>
                </a:outerShdw>
              </a:effectLst>
              <a:cs typeface="Arial"/>
            </a:endParaRPr>
          </a:p>
          <a:p>
            <a:r>
              <a:rPr lang="en-US" dirty="0">
                <a:ln w="0">
                  <a:solidFill>
                    <a:schemeClr val="tx1"/>
                  </a:solidFill>
                </a:ln>
                <a:solidFill>
                  <a:schemeClr val="accent1"/>
                </a:solidFill>
                <a:effectLst>
                  <a:outerShdw blurRad="38100" dist="25400" dir="5400000" algn="ctr" rotWithShape="0">
                    <a:srgbClr val="6E747A">
                      <a:alpha val="43000"/>
                    </a:srgbClr>
                  </a:outerShdw>
                </a:effectLst>
                <a:cs typeface="Arial"/>
              </a:rPr>
              <a:t>The resistor and capacitor values in the feedback path are calculated from the relation output frequency (f) = 1/(2πRC) where R,C are the values of resistance and capacitance of capacitors in all the feedbacks which are the same.</a:t>
            </a:r>
          </a:p>
          <a:p>
            <a:endParaRPr lang="en-US" dirty="0">
              <a:ln w="0">
                <a:solidFill>
                  <a:schemeClr val="tx1"/>
                </a:solidFill>
              </a:ln>
              <a:solidFill>
                <a:schemeClr val="accent1"/>
              </a:solidFill>
              <a:effectLst>
                <a:outerShdw blurRad="38100" dist="25400" dir="5400000" algn="ctr" rotWithShape="0">
                  <a:srgbClr val="6E747A">
                    <a:alpha val="43000"/>
                  </a:srgbClr>
                </a:outerShdw>
              </a:effectLst>
              <a:cs typeface="Arial"/>
            </a:endParaRPr>
          </a:p>
          <a:p>
            <a:r>
              <a:rPr lang="en-US" dirty="0">
                <a:ln w="0">
                  <a:solidFill>
                    <a:schemeClr val="tx1"/>
                  </a:solidFill>
                </a:ln>
                <a:solidFill>
                  <a:schemeClr val="accent1"/>
                </a:solidFill>
                <a:effectLst>
                  <a:outerShdw blurRad="38100" dist="25400" dir="5400000" algn="ctr" rotWithShape="0">
                    <a:srgbClr val="6E747A">
                      <a:alpha val="43000"/>
                    </a:srgbClr>
                  </a:outerShdw>
                </a:effectLst>
                <a:cs typeface="Arial"/>
              </a:rPr>
              <a:t>As Frequency required is 100kHz we fix the Resistance to 1k</a:t>
            </a:r>
            <a:r>
              <a:rPr lang="en-US" dirty="0">
                <a:ln w="0">
                  <a:solidFill>
                    <a:schemeClr val="tx1"/>
                  </a:solidFill>
                </a:ln>
                <a:solidFill>
                  <a:schemeClr val="accent1"/>
                </a:solidFill>
                <a:effectLst>
                  <a:outerShdw blurRad="38100" dist="25400" dir="5400000" algn="ctr" rotWithShape="0">
                    <a:srgbClr val="6E747A">
                      <a:alpha val="43000"/>
                    </a:srgbClr>
                  </a:outerShdw>
                </a:effectLst>
                <a:ea typeface="+mn-lt"/>
                <a:cs typeface="+mn-lt"/>
              </a:rPr>
              <a:t>Ω</a:t>
            </a:r>
            <a:r>
              <a:rPr lang="en-US" dirty="0">
                <a:ln w="0">
                  <a:solidFill>
                    <a:schemeClr val="tx1"/>
                  </a:solidFill>
                </a:ln>
                <a:solidFill>
                  <a:schemeClr val="accent1"/>
                </a:solidFill>
                <a:effectLst>
                  <a:outerShdw blurRad="38100" dist="25400" dir="5400000" algn="ctr" rotWithShape="0">
                    <a:srgbClr val="6E747A">
                      <a:alpha val="43000"/>
                    </a:srgbClr>
                  </a:outerShdw>
                </a:effectLst>
                <a:cs typeface="Arial"/>
              </a:rPr>
              <a:t> and C=1/2πFR which is 1.59nF.</a:t>
            </a:r>
            <a:endParaRPr lang="en-US" dirty="0">
              <a:ln w="0">
                <a:solidFill>
                  <a:schemeClr val="tx1"/>
                </a:solidFill>
              </a:ln>
              <a:solidFill>
                <a:schemeClr val="accent1"/>
              </a:solidFill>
              <a:effectLst>
                <a:outerShdw blurRad="38100" dist="25400" dir="5400000" algn="ctr" rotWithShape="0">
                  <a:srgbClr val="6E747A">
                    <a:alpha val="43000"/>
                  </a:srgbClr>
                </a:outerShdw>
              </a:effectLst>
              <a:ea typeface="+mn-lt"/>
              <a:cs typeface="+mn-lt"/>
            </a:endParaRPr>
          </a:p>
          <a:p>
            <a:pPr marL="0" indent="0">
              <a:buNone/>
            </a:pPr>
            <a:endParaRPr lang="en-US" dirty="0">
              <a:ln w="0">
                <a:solidFill>
                  <a:schemeClr val="tx1"/>
                </a:solidFill>
              </a:ln>
              <a:solidFill>
                <a:schemeClr val="accent1"/>
              </a:solidFill>
              <a:effectLst>
                <a:outerShdw blurRad="38100" dist="25400" dir="5400000" algn="ctr" rotWithShape="0">
                  <a:srgbClr val="6E747A">
                    <a:alpha val="43000"/>
                  </a:srgbClr>
                </a:outerShdw>
              </a:effectLst>
              <a:cs typeface="Arial"/>
            </a:endParaRPr>
          </a:p>
          <a:p>
            <a:r>
              <a:rPr lang="en-US" dirty="0">
                <a:ln w="0">
                  <a:solidFill>
                    <a:schemeClr val="tx1"/>
                  </a:solidFill>
                </a:ln>
                <a:solidFill>
                  <a:schemeClr val="accent1"/>
                </a:solidFill>
                <a:effectLst>
                  <a:outerShdw blurRad="38100" dist="25400" dir="5400000" algn="ctr" rotWithShape="0">
                    <a:srgbClr val="6E747A">
                      <a:alpha val="43000"/>
                    </a:srgbClr>
                  </a:outerShdw>
                </a:effectLst>
                <a:cs typeface="Arial"/>
              </a:rPr>
              <a:t>Though, we observed less frequency than the desired at the output, from calculated values of R and C, we decreased the resistance keeping capacitance constant till we observe the desired output frequency.</a:t>
            </a:r>
            <a:endParaRPr lang="en-US" dirty="0">
              <a:ln w="0">
                <a:solidFill>
                  <a:schemeClr val="tx1"/>
                </a:solidFill>
              </a:ln>
              <a:solidFill>
                <a:schemeClr val="accent1"/>
              </a:solidFill>
              <a:effectLst>
                <a:outerShdw blurRad="38100" dist="25400" dir="5400000" algn="ctr" rotWithShape="0">
                  <a:srgbClr val="6E747A">
                    <a:alpha val="43000"/>
                  </a:srgbClr>
                </a:outerShdw>
              </a:effectLst>
            </a:endParaRPr>
          </a:p>
          <a:p>
            <a:endParaRPr lang="en-IN" dirty="0">
              <a:ln w="0">
                <a:solidFill>
                  <a:schemeClr val="tx1"/>
                </a:solidFill>
              </a:ln>
              <a:solidFill>
                <a:schemeClr val="accent1"/>
              </a:solidFill>
              <a:effectLst>
                <a:outerShdw blurRad="38100" dist="25400" dir="5400000" algn="ctr" rotWithShape="0">
                  <a:srgbClr val="6E747A">
                    <a:alpha val="43000"/>
                  </a:srgbClr>
                </a:outerShdw>
              </a:effectLst>
            </a:endParaRPr>
          </a:p>
        </p:txBody>
      </p:sp>
      <p:cxnSp>
        <p:nvCxnSpPr>
          <p:cNvPr id="4" name="Straight Arrow Connector 3">
            <a:extLst>
              <a:ext uri="{FF2B5EF4-FFF2-40B4-BE49-F238E27FC236}">
                <a16:creationId xmlns:a16="http://schemas.microsoft.com/office/drawing/2014/main" id="{0CD016CE-5292-A526-E35D-57C63DDC43E4}"/>
              </a:ext>
            </a:extLst>
          </p:cNvPr>
          <p:cNvCxnSpPr/>
          <p:nvPr/>
        </p:nvCxnSpPr>
        <p:spPr>
          <a:xfrm flipV="1">
            <a:off x="540589" y="437072"/>
            <a:ext cx="1736785" cy="776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39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19" name="Google Shape;319;p7"/>
          <p:cNvGrpSpPr/>
          <p:nvPr/>
        </p:nvGrpSpPr>
        <p:grpSpPr>
          <a:xfrm>
            <a:off x="189337" y="-166007"/>
            <a:ext cx="11374350" cy="8145744"/>
            <a:chOff x="-445663" y="-801007"/>
            <a:chExt cx="11374350" cy="8145744"/>
          </a:xfrm>
        </p:grpSpPr>
        <p:sp>
          <p:nvSpPr>
            <p:cNvPr id="320" name="Google Shape;320;p7"/>
            <p:cNvSpPr/>
            <p:nvPr/>
          </p:nvSpPr>
          <p:spPr>
            <a:xfrm>
              <a:off x="-445663" y="-801007"/>
              <a:ext cx="710748" cy="1380068"/>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7914"/>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nvGrpSpPr>
            <p:cNvPr id="321" name="Google Shape;321;p7"/>
            <p:cNvGrpSpPr/>
            <p:nvPr/>
          </p:nvGrpSpPr>
          <p:grpSpPr>
            <a:xfrm>
              <a:off x="7523160" y="-335575"/>
              <a:ext cx="3405527" cy="7680312"/>
              <a:chOff x="7523160" y="-335575"/>
              <a:chExt cx="3405527" cy="7680312"/>
            </a:xfrm>
          </p:grpSpPr>
          <p:sp>
            <p:nvSpPr>
              <p:cNvPr id="322" name="Google Shape;322;p7"/>
              <p:cNvSpPr/>
              <p:nvPr/>
            </p:nvSpPr>
            <p:spPr>
              <a:xfrm>
                <a:off x="8970298" y="3542112"/>
                <a:ext cx="1958389" cy="3802625"/>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a:noFill/>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sp>
            <p:nvSpPr>
              <p:cNvPr id="323" name="Google Shape;323;p7"/>
              <p:cNvSpPr/>
              <p:nvPr/>
            </p:nvSpPr>
            <p:spPr>
              <a:xfrm>
                <a:off x="7523160" y="-335575"/>
                <a:ext cx="804420" cy="1561950"/>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noFill/>
              <a:ln w="63500" cap="flat" cmpd="sng">
                <a:solidFill>
                  <a:srgbClr val="000000"/>
                </a:solidFill>
                <a:prstDash val="solid"/>
                <a:miter lim="400000"/>
                <a:headEnd type="none" w="sm" len="sm"/>
                <a:tailEnd type="none" w="sm" len="sm"/>
              </a:ln>
            </p:spPr>
            <p:txBody>
              <a:bodyPr spcFirstLastPara="1" wrap="square" lIns="25375" tIns="25375" rIns="25375" bIns="25375" anchor="ctr" anchorCtr="0">
                <a:noAutofit/>
              </a:bodyPr>
              <a:lstStyle/>
              <a:p>
                <a:pPr marL="0" marR="0" lvl="0" indent="0" algn="l" rtl="0">
                  <a:spcBef>
                    <a:spcPts val="0"/>
                  </a:spcBef>
                  <a:spcAft>
                    <a:spcPts val="0"/>
                  </a:spcAft>
                  <a:buNone/>
                </a:pPr>
                <a:endParaRPr sz="1600">
                  <a:solidFill>
                    <a:schemeClr val="dk1"/>
                  </a:solidFill>
                  <a:latin typeface="Comfortaa"/>
                  <a:ea typeface="Comfortaa"/>
                  <a:cs typeface="Comfortaa"/>
                  <a:sym typeface="Comfortaa"/>
                </a:endParaRPr>
              </a:p>
            </p:txBody>
          </p:sp>
        </p:grpSp>
      </p:grpSp>
      <p:sp>
        <p:nvSpPr>
          <p:cNvPr id="324" name="Google Shape;324;p7"/>
          <p:cNvSpPr/>
          <p:nvPr/>
        </p:nvSpPr>
        <p:spPr>
          <a:xfrm rot="1533199">
            <a:off x="1138313" y="883350"/>
            <a:ext cx="710750" cy="1380068"/>
          </a:xfrm>
          <a:custGeom>
            <a:avLst/>
            <a:gdLst/>
            <a:ahLst/>
            <a:cxnLst/>
            <a:rect l="l" t="t"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a:noFill/>
          </a:ln>
        </p:spPr>
        <p:txBody>
          <a:bodyPr spcFirstLastPara="1" wrap="square" lIns="25375" tIns="25375" rIns="25375" bIns="25375" anchor="ctr" anchorCtr="0">
            <a:noAutofit/>
          </a:bodyPr>
          <a:lstStyle/>
          <a:p>
            <a:pPr marL="0" marR="0" lvl="0" indent="0" algn="ctr" rtl="0">
              <a:lnSpc>
                <a:spcPct val="100000"/>
              </a:lnSpc>
              <a:spcBef>
                <a:spcPts val="0"/>
              </a:spcBef>
              <a:spcAft>
                <a:spcPts val="0"/>
              </a:spcAft>
              <a:buNone/>
            </a:pPr>
            <a:endParaRPr sz="1600">
              <a:solidFill>
                <a:srgbClr val="FFFFFF"/>
              </a:solidFill>
              <a:latin typeface="Comfortaa"/>
              <a:ea typeface="Comfortaa"/>
              <a:cs typeface="Comfortaa"/>
              <a:sym typeface="Comfortaa"/>
            </a:endParaRPr>
          </a:p>
        </p:txBody>
      </p:sp>
      <p:sp>
        <p:nvSpPr>
          <p:cNvPr id="325" name="Google Shape;325;p7"/>
          <p:cNvSpPr/>
          <p:nvPr/>
        </p:nvSpPr>
        <p:spPr>
          <a:xfrm>
            <a:off x="911124" y="89945"/>
            <a:ext cx="3021661" cy="1169551"/>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None/>
            </a:pPr>
            <a:r>
              <a:rPr lang="en-US" sz="8000" b="1">
                <a:solidFill>
                  <a:schemeClr val="lt1"/>
                </a:solidFill>
                <a:latin typeface="Comfortaa"/>
                <a:ea typeface="Comfortaa"/>
                <a:cs typeface="Comfortaa"/>
                <a:sym typeface="Comfortaa"/>
              </a:rPr>
              <a:t>Mixer</a:t>
            </a:r>
            <a:endParaRPr/>
          </a:p>
        </p:txBody>
      </p:sp>
      <p:pic>
        <p:nvPicPr>
          <p:cNvPr id="326" name="Google Shape;326;p7"/>
          <p:cNvPicPr preferRelativeResize="0"/>
          <p:nvPr/>
        </p:nvPicPr>
        <p:blipFill rotWithShape="1">
          <a:blip r:embed="rId3">
            <a:alphaModFix/>
          </a:blip>
          <a:srcRect/>
          <a:stretch/>
        </p:blipFill>
        <p:spPr>
          <a:xfrm>
            <a:off x="2481134" y="299425"/>
            <a:ext cx="7229731" cy="47652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8"/>
          <p:cNvPicPr preferRelativeResize="0"/>
          <p:nvPr/>
        </p:nvPicPr>
        <p:blipFill rotWithShape="1">
          <a:blip r:embed="rId3">
            <a:alphaModFix/>
          </a:blip>
          <a:srcRect/>
          <a:stretch/>
        </p:blipFill>
        <p:spPr>
          <a:xfrm>
            <a:off x="228600" y="304800"/>
            <a:ext cx="5562601" cy="297784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332" name="Google Shape;332;p8"/>
          <p:cNvPicPr preferRelativeResize="0"/>
          <p:nvPr/>
        </p:nvPicPr>
        <p:blipFill rotWithShape="1">
          <a:blip r:embed="rId4">
            <a:alphaModFix/>
          </a:blip>
          <a:srcRect/>
          <a:stretch/>
        </p:blipFill>
        <p:spPr>
          <a:xfrm>
            <a:off x="6044242" y="340606"/>
            <a:ext cx="5509062" cy="293895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333" name="Google Shape;333;p8"/>
          <p:cNvPicPr preferRelativeResize="0"/>
          <p:nvPr/>
        </p:nvPicPr>
        <p:blipFill rotWithShape="1">
          <a:blip r:embed="rId5">
            <a:alphaModFix/>
          </a:blip>
          <a:srcRect/>
          <a:stretch/>
        </p:blipFill>
        <p:spPr>
          <a:xfrm>
            <a:off x="6044242" y="3578440"/>
            <a:ext cx="5546254" cy="289137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334" name="Google Shape;334;p8"/>
          <p:cNvPicPr preferRelativeResize="0"/>
          <p:nvPr/>
        </p:nvPicPr>
        <p:blipFill rotWithShape="1">
          <a:blip r:embed="rId6">
            <a:alphaModFix/>
          </a:blip>
          <a:srcRect/>
          <a:stretch/>
        </p:blipFill>
        <p:spPr>
          <a:xfrm>
            <a:off x="228600" y="3575359"/>
            <a:ext cx="5562601" cy="289445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FF7914"/>
      </a:accent1>
      <a:accent2>
        <a:srgbClr val="E56200"/>
      </a:accent2>
      <a:accent3>
        <a:srgbClr val="B74F00"/>
      </a:accent3>
      <a:accent4>
        <a:srgbClr val="8A3B00"/>
      </a:accent4>
      <a:accent5>
        <a:srgbClr val="5C2700"/>
      </a:accent5>
      <a:accent6>
        <a:srgbClr val="2E14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FF7914"/>
      </a:accent1>
      <a:accent2>
        <a:srgbClr val="E56200"/>
      </a:accent2>
      <a:accent3>
        <a:srgbClr val="B74F00"/>
      </a:accent3>
      <a:accent4>
        <a:srgbClr val="8A3B00"/>
      </a:accent4>
      <a:accent5>
        <a:srgbClr val="5C2700"/>
      </a:accent5>
      <a:accent6>
        <a:srgbClr val="2E14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FF7914"/>
      </a:accent1>
      <a:accent2>
        <a:srgbClr val="E56200"/>
      </a:accent2>
      <a:accent3>
        <a:srgbClr val="B74F00"/>
      </a:accent3>
      <a:accent4>
        <a:srgbClr val="8A3B00"/>
      </a:accent4>
      <a:accent5>
        <a:srgbClr val="5C2700"/>
      </a:accent5>
      <a:accent6>
        <a:srgbClr val="2E14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594</Words>
  <Application>Microsoft Office PowerPoint</Application>
  <PresentationFormat>Widescreen</PresentationFormat>
  <Paragraphs>48</Paragraphs>
  <Slides>23</Slides>
  <Notes>23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23</vt:i4>
      </vt:variant>
    </vt:vector>
  </HeadingPairs>
  <TitlesOfParts>
    <vt:vector size="30" baseType="lpstr">
      <vt:lpstr>Warnes</vt:lpstr>
      <vt:lpstr>Arial,Sans-Serif</vt:lpstr>
      <vt:lpstr>Comfortaa</vt:lpstr>
      <vt:lpstr>Arial</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Manikya Pant</dc:creator>
  <cp:lastModifiedBy>KARTHIK_ANDE_ 22</cp:lastModifiedBy>
  <cp:revision>7</cp:revision>
  <dcterms:created xsi:type="dcterms:W3CDTF">2024-04-19T18:40:00Z</dcterms:created>
  <dcterms:modified xsi:type="dcterms:W3CDTF">2024-05-07T21:05:33Z</dcterms:modified>
</cp:coreProperties>
</file>